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notesMasterIdLst>
    <p:notesMasterId r:id="rId45"/>
  </p:notesMasterIdLst>
  <p:sldIdLst>
    <p:sldId id="298" r:id="rId2"/>
    <p:sldId id="256" r:id="rId3"/>
    <p:sldId id="259" r:id="rId4"/>
    <p:sldId id="257" r:id="rId5"/>
    <p:sldId id="258" r:id="rId6"/>
    <p:sldId id="260" r:id="rId7"/>
    <p:sldId id="261" r:id="rId8"/>
    <p:sldId id="262" r:id="rId9"/>
    <p:sldId id="293" r:id="rId10"/>
    <p:sldId id="263" r:id="rId11"/>
    <p:sldId id="264" r:id="rId12"/>
    <p:sldId id="265" r:id="rId13"/>
    <p:sldId id="266" r:id="rId14"/>
    <p:sldId id="295" r:id="rId15"/>
    <p:sldId id="267" r:id="rId16"/>
    <p:sldId id="296" r:id="rId17"/>
    <p:sldId id="268" r:id="rId18"/>
    <p:sldId id="269" r:id="rId19"/>
    <p:sldId id="270" r:id="rId20"/>
    <p:sldId id="285" r:id="rId21"/>
    <p:sldId id="271" r:id="rId22"/>
    <p:sldId id="272" r:id="rId23"/>
    <p:sldId id="273" r:id="rId24"/>
    <p:sldId id="274" r:id="rId25"/>
    <p:sldId id="275" r:id="rId26"/>
    <p:sldId id="294" r:id="rId27"/>
    <p:sldId id="276" r:id="rId28"/>
    <p:sldId id="277" r:id="rId29"/>
    <p:sldId id="278" r:id="rId30"/>
    <p:sldId id="279" r:id="rId31"/>
    <p:sldId id="284" r:id="rId32"/>
    <p:sldId id="280" r:id="rId33"/>
    <p:sldId id="297" r:id="rId34"/>
    <p:sldId id="281" r:id="rId35"/>
    <p:sldId id="282" r:id="rId36"/>
    <p:sldId id="283" r:id="rId37"/>
    <p:sldId id="286" r:id="rId38"/>
    <p:sldId id="287" r:id="rId39"/>
    <p:sldId id="288" r:id="rId40"/>
    <p:sldId id="289" r:id="rId41"/>
    <p:sldId id="290" r:id="rId42"/>
    <p:sldId id="291" r:id="rId43"/>
    <p:sldId id="292" r:id="rId44"/>
  </p:sldIdLst>
  <p:sldSz cx="9144000" cy="6858000" type="screen4x3"/>
  <p:notesSz cx="6858000" cy="9144000"/>
  <p:defaultTex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6"/>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1" d="100"/>
          <a:sy n="61" d="100"/>
        </p:scale>
        <p:origin x="-140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7E3FD6-E880-4DEB-B371-873407C89EB2}"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fa-IR"/>
        </a:p>
      </dgm:t>
    </dgm:pt>
    <dgm:pt modelId="{E69EEC2E-07AF-44E9-805E-D4EA8655B207}">
      <dgm:prSet/>
      <dgm:spPr/>
      <dgm:t>
        <a:bodyPr/>
        <a:lstStyle/>
        <a:p>
          <a:pPr rtl="1"/>
          <a:r>
            <a:rPr lang="fa-IR" dirty="0" smtClean="0"/>
            <a:t>آیا این بیمار در حال مرگ است؟ </a:t>
          </a:r>
          <a:r>
            <a:rPr lang="en-US" dirty="0" smtClean="0"/>
            <a:t> </a:t>
          </a:r>
          <a:r>
            <a:rPr lang="fa-IR" dirty="0" smtClean="0">
              <a:solidFill>
                <a:srgbClr val="FFFF00"/>
              </a:solidFill>
            </a:rPr>
            <a:t>نقطه </a:t>
          </a:r>
          <a:r>
            <a:rPr lang="en-US" dirty="0" smtClean="0">
              <a:solidFill>
                <a:srgbClr val="FFFF00"/>
              </a:solidFill>
            </a:rPr>
            <a:t>A</a:t>
          </a:r>
          <a:endParaRPr lang="fa-IR" dirty="0">
            <a:solidFill>
              <a:srgbClr val="FFFF00"/>
            </a:solidFill>
          </a:endParaRPr>
        </a:p>
      </dgm:t>
    </dgm:pt>
    <dgm:pt modelId="{E22C6F8F-7BBD-43DC-A1CB-F35C61627110}" type="parTrans" cxnId="{FC3D901D-B654-4FE7-99E3-3B133A454CB0}">
      <dgm:prSet/>
      <dgm:spPr/>
      <dgm:t>
        <a:bodyPr/>
        <a:lstStyle/>
        <a:p>
          <a:pPr rtl="1"/>
          <a:endParaRPr lang="fa-IR"/>
        </a:p>
      </dgm:t>
    </dgm:pt>
    <dgm:pt modelId="{E2CA7F6A-556F-426D-AEA9-EF5B0304D4B5}" type="sibTrans" cxnId="{FC3D901D-B654-4FE7-99E3-3B133A454CB0}">
      <dgm:prSet/>
      <dgm:spPr/>
      <dgm:t>
        <a:bodyPr/>
        <a:lstStyle/>
        <a:p>
          <a:pPr rtl="1"/>
          <a:endParaRPr lang="fa-IR"/>
        </a:p>
      </dgm:t>
    </dgm:pt>
    <dgm:pt modelId="{631009EC-FE0D-427B-8951-F09E20DE5CB0}">
      <dgm:prSet/>
      <dgm:spPr/>
      <dgm:t>
        <a:bodyPr/>
        <a:lstStyle/>
        <a:p>
          <a:pPr rtl="1"/>
          <a:r>
            <a:rPr lang="fa-IR" dirty="0" smtClean="0"/>
            <a:t>آیا  این بیماری است که نباید در انتظار بماند</a:t>
          </a:r>
          <a:r>
            <a:rPr lang="fa-IR" dirty="0" smtClean="0">
              <a:solidFill>
                <a:srgbClr val="FFFF00"/>
              </a:solidFill>
            </a:rPr>
            <a:t>؟</a:t>
          </a:r>
          <a:r>
            <a:rPr lang="en-US" dirty="0" smtClean="0">
              <a:solidFill>
                <a:srgbClr val="FFFF00"/>
              </a:solidFill>
            </a:rPr>
            <a:t> </a:t>
          </a:r>
          <a:r>
            <a:rPr lang="fa-IR" dirty="0" smtClean="0">
              <a:solidFill>
                <a:srgbClr val="FFFF00"/>
              </a:solidFill>
            </a:rPr>
            <a:t>نقطه </a:t>
          </a:r>
          <a:r>
            <a:rPr lang="en-US" dirty="0" smtClean="0">
              <a:solidFill>
                <a:srgbClr val="FFFF00"/>
              </a:solidFill>
            </a:rPr>
            <a:t>B</a:t>
          </a:r>
          <a:r>
            <a:rPr lang="fa-IR" dirty="0" smtClean="0">
              <a:solidFill>
                <a:srgbClr val="FFFF00"/>
              </a:solidFill>
            </a:rPr>
            <a:t> </a:t>
          </a:r>
          <a:endParaRPr lang="fa-IR" dirty="0">
            <a:solidFill>
              <a:srgbClr val="FFFF00"/>
            </a:solidFill>
          </a:endParaRPr>
        </a:p>
      </dgm:t>
    </dgm:pt>
    <dgm:pt modelId="{9000EB80-FCBC-4D97-8972-B6AD5207565A}" type="parTrans" cxnId="{2D222285-BA94-4217-95D3-8F893C08EB6E}">
      <dgm:prSet/>
      <dgm:spPr/>
      <dgm:t>
        <a:bodyPr/>
        <a:lstStyle/>
        <a:p>
          <a:pPr rtl="1"/>
          <a:endParaRPr lang="fa-IR"/>
        </a:p>
      </dgm:t>
    </dgm:pt>
    <dgm:pt modelId="{9A9622DD-8E38-4278-8A86-C2D7C643FB51}" type="sibTrans" cxnId="{2D222285-BA94-4217-95D3-8F893C08EB6E}">
      <dgm:prSet/>
      <dgm:spPr/>
      <dgm:t>
        <a:bodyPr/>
        <a:lstStyle/>
        <a:p>
          <a:pPr rtl="1"/>
          <a:endParaRPr lang="fa-IR"/>
        </a:p>
      </dgm:t>
    </dgm:pt>
    <dgm:pt modelId="{53A443BF-C80D-47CC-A0AD-D25564EB5ECC}">
      <dgm:prSet/>
      <dgm:spPr/>
      <dgm:t>
        <a:bodyPr/>
        <a:lstStyle/>
        <a:p>
          <a:pPr rtl="1"/>
          <a:r>
            <a:rPr lang="fa-IR" dirty="0" smtClean="0"/>
            <a:t>این بیمار چه تعداد منابع نیاز خواهد داشت؟</a:t>
          </a:r>
          <a:r>
            <a:rPr lang="en-US" dirty="0" smtClean="0"/>
            <a:t>  </a:t>
          </a:r>
          <a:r>
            <a:rPr lang="fa-IR" dirty="0" smtClean="0">
              <a:solidFill>
                <a:srgbClr val="FFFF00"/>
              </a:solidFill>
            </a:rPr>
            <a:t>نقطه</a:t>
          </a:r>
          <a:r>
            <a:rPr lang="en-US" dirty="0" smtClean="0">
              <a:solidFill>
                <a:srgbClr val="FFFF00"/>
              </a:solidFill>
            </a:rPr>
            <a:t>C</a:t>
          </a:r>
          <a:endParaRPr lang="fa-IR" dirty="0">
            <a:solidFill>
              <a:srgbClr val="FFFF00"/>
            </a:solidFill>
          </a:endParaRPr>
        </a:p>
      </dgm:t>
    </dgm:pt>
    <dgm:pt modelId="{87C1C068-B164-40E3-8545-F833BD29D5F4}" type="parTrans" cxnId="{7337A20E-B5D7-4634-86E9-54739DA9C960}">
      <dgm:prSet/>
      <dgm:spPr/>
      <dgm:t>
        <a:bodyPr/>
        <a:lstStyle/>
        <a:p>
          <a:pPr rtl="1"/>
          <a:endParaRPr lang="fa-IR"/>
        </a:p>
      </dgm:t>
    </dgm:pt>
    <dgm:pt modelId="{22F9FE1E-1EBD-4E72-BF1B-640E162109A8}" type="sibTrans" cxnId="{7337A20E-B5D7-4634-86E9-54739DA9C960}">
      <dgm:prSet/>
      <dgm:spPr/>
      <dgm:t>
        <a:bodyPr/>
        <a:lstStyle/>
        <a:p>
          <a:pPr rtl="1"/>
          <a:endParaRPr lang="fa-IR"/>
        </a:p>
      </dgm:t>
    </dgm:pt>
    <dgm:pt modelId="{1DE8B136-95C9-45E0-89A4-09DBFF8C8B70}">
      <dgm:prSet/>
      <dgm:spPr/>
      <dgm:t>
        <a:bodyPr/>
        <a:lstStyle/>
        <a:p>
          <a:pPr rtl="1"/>
          <a:r>
            <a:rPr lang="fa-IR" dirty="0" smtClean="0"/>
            <a:t>علائم حیاتی بیماردر چه وضعی هستند؟</a:t>
          </a:r>
          <a:r>
            <a:rPr lang="en-US" dirty="0" smtClean="0"/>
            <a:t>  </a:t>
          </a:r>
          <a:r>
            <a:rPr lang="fa-IR" dirty="0" smtClean="0">
              <a:solidFill>
                <a:srgbClr val="FFFF00"/>
              </a:solidFill>
            </a:rPr>
            <a:t>نقطه</a:t>
          </a:r>
          <a:r>
            <a:rPr lang="en-US" dirty="0" smtClean="0">
              <a:solidFill>
                <a:srgbClr val="FFFF00"/>
              </a:solidFill>
            </a:rPr>
            <a:t>D</a:t>
          </a:r>
          <a:endParaRPr lang="en-US" dirty="0">
            <a:solidFill>
              <a:srgbClr val="FFFF00"/>
            </a:solidFill>
          </a:endParaRPr>
        </a:p>
      </dgm:t>
    </dgm:pt>
    <dgm:pt modelId="{FA1C9630-6AFC-4B64-B1B5-072829946E93}" type="parTrans" cxnId="{2A203B3A-E84D-422A-AC48-9474B61DDCF1}">
      <dgm:prSet/>
      <dgm:spPr/>
      <dgm:t>
        <a:bodyPr/>
        <a:lstStyle/>
        <a:p>
          <a:pPr rtl="1"/>
          <a:endParaRPr lang="fa-IR"/>
        </a:p>
      </dgm:t>
    </dgm:pt>
    <dgm:pt modelId="{48BF49DC-F3FD-48CD-B013-7711AD7FE027}" type="sibTrans" cxnId="{2A203B3A-E84D-422A-AC48-9474B61DDCF1}">
      <dgm:prSet/>
      <dgm:spPr/>
      <dgm:t>
        <a:bodyPr/>
        <a:lstStyle/>
        <a:p>
          <a:pPr rtl="1"/>
          <a:endParaRPr lang="fa-IR"/>
        </a:p>
      </dgm:t>
    </dgm:pt>
    <dgm:pt modelId="{18AD826F-4F25-4400-BED8-27110966AE81}" type="pres">
      <dgm:prSet presAssocID="{BB7E3FD6-E880-4DEB-B371-873407C89EB2}" presName="linear" presStyleCnt="0">
        <dgm:presLayoutVars>
          <dgm:animLvl val="lvl"/>
          <dgm:resizeHandles val="exact"/>
        </dgm:presLayoutVars>
      </dgm:prSet>
      <dgm:spPr/>
      <dgm:t>
        <a:bodyPr/>
        <a:lstStyle/>
        <a:p>
          <a:pPr rtl="1"/>
          <a:endParaRPr lang="fa-IR"/>
        </a:p>
      </dgm:t>
    </dgm:pt>
    <dgm:pt modelId="{D53D8401-4FA8-4B8C-9206-C1E689F32759}" type="pres">
      <dgm:prSet presAssocID="{E69EEC2E-07AF-44E9-805E-D4EA8655B207}" presName="parentText" presStyleLbl="node1" presStyleIdx="0" presStyleCnt="4" custLinFactY="-23239" custLinFactNeighborX="-926" custLinFactNeighborY="-100000">
        <dgm:presLayoutVars>
          <dgm:chMax val="0"/>
          <dgm:bulletEnabled val="1"/>
        </dgm:presLayoutVars>
      </dgm:prSet>
      <dgm:spPr/>
      <dgm:t>
        <a:bodyPr/>
        <a:lstStyle/>
        <a:p>
          <a:pPr rtl="1"/>
          <a:endParaRPr lang="fa-IR"/>
        </a:p>
      </dgm:t>
    </dgm:pt>
    <dgm:pt modelId="{E8A534BE-F7E5-4EC8-91A5-9F872FB30241}" type="pres">
      <dgm:prSet presAssocID="{E2CA7F6A-556F-426D-AEA9-EF5B0304D4B5}" presName="spacer" presStyleCnt="0"/>
      <dgm:spPr/>
    </dgm:pt>
    <dgm:pt modelId="{A8B7DA63-9B20-4226-84D5-D4757CED8502}" type="pres">
      <dgm:prSet presAssocID="{631009EC-FE0D-427B-8951-F09E20DE5CB0}" presName="parentText" presStyleLbl="node1" presStyleIdx="1" presStyleCnt="4" custLinFactY="-2872" custLinFactNeighborY="-100000">
        <dgm:presLayoutVars>
          <dgm:chMax val="0"/>
          <dgm:bulletEnabled val="1"/>
        </dgm:presLayoutVars>
      </dgm:prSet>
      <dgm:spPr/>
      <dgm:t>
        <a:bodyPr/>
        <a:lstStyle/>
        <a:p>
          <a:pPr rtl="1"/>
          <a:endParaRPr lang="fa-IR"/>
        </a:p>
      </dgm:t>
    </dgm:pt>
    <dgm:pt modelId="{B0B9562A-F60B-40F2-8B38-40A45B3635C5}" type="pres">
      <dgm:prSet presAssocID="{9A9622DD-8E38-4278-8A86-C2D7C643FB51}" presName="spacer" presStyleCnt="0"/>
      <dgm:spPr/>
    </dgm:pt>
    <dgm:pt modelId="{B024CEC8-55CD-4FC4-947D-2622A837FBE9}" type="pres">
      <dgm:prSet presAssocID="{53A443BF-C80D-47CC-A0AD-D25564EB5ECC}" presName="parentText" presStyleLbl="node1" presStyleIdx="2" presStyleCnt="4" custLinFactY="2305" custLinFactNeighborY="100000">
        <dgm:presLayoutVars>
          <dgm:chMax val="0"/>
          <dgm:bulletEnabled val="1"/>
        </dgm:presLayoutVars>
      </dgm:prSet>
      <dgm:spPr/>
      <dgm:t>
        <a:bodyPr/>
        <a:lstStyle/>
        <a:p>
          <a:pPr rtl="1"/>
          <a:endParaRPr lang="fa-IR"/>
        </a:p>
      </dgm:t>
    </dgm:pt>
    <dgm:pt modelId="{1D51BCF2-1346-49EB-BD4E-5122867DEC5F}" type="pres">
      <dgm:prSet presAssocID="{22F9FE1E-1EBD-4E72-BF1B-640E162109A8}" presName="spacer" presStyleCnt="0"/>
      <dgm:spPr/>
    </dgm:pt>
    <dgm:pt modelId="{F99CAA30-9B1A-464F-9159-DCBF0AD58690}" type="pres">
      <dgm:prSet presAssocID="{1DE8B136-95C9-45E0-89A4-09DBFF8C8B70}" presName="parentText" presStyleLbl="node1" presStyleIdx="3" presStyleCnt="4" custLinFactY="31496" custLinFactNeighborX="-926" custLinFactNeighborY="100000">
        <dgm:presLayoutVars>
          <dgm:chMax val="0"/>
          <dgm:bulletEnabled val="1"/>
        </dgm:presLayoutVars>
      </dgm:prSet>
      <dgm:spPr/>
      <dgm:t>
        <a:bodyPr/>
        <a:lstStyle/>
        <a:p>
          <a:pPr rtl="1"/>
          <a:endParaRPr lang="fa-IR"/>
        </a:p>
      </dgm:t>
    </dgm:pt>
  </dgm:ptLst>
  <dgm:cxnLst>
    <dgm:cxn modelId="{2A203B3A-E84D-422A-AC48-9474B61DDCF1}" srcId="{BB7E3FD6-E880-4DEB-B371-873407C89EB2}" destId="{1DE8B136-95C9-45E0-89A4-09DBFF8C8B70}" srcOrd="3" destOrd="0" parTransId="{FA1C9630-6AFC-4B64-B1B5-072829946E93}" sibTransId="{48BF49DC-F3FD-48CD-B013-7711AD7FE027}"/>
    <dgm:cxn modelId="{BE768357-C67D-4F1E-92B5-906031229C34}" type="presOf" srcId="{E69EEC2E-07AF-44E9-805E-D4EA8655B207}" destId="{D53D8401-4FA8-4B8C-9206-C1E689F32759}" srcOrd="0" destOrd="0" presId="urn:microsoft.com/office/officeart/2005/8/layout/vList2"/>
    <dgm:cxn modelId="{C8416725-2EB8-4746-929E-D54E83E65DC5}" type="presOf" srcId="{631009EC-FE0D-427B-8951-F09E20DE5CB0}" destId="{A8B7DA63-9B20-4226-84D5-D4757CED8502}" srcOrd="0" destOrd="0" presId="urn:microsoft.com/office/officeart/2005/8/layout/vList2"/>
    <dgm:cxn modelId="{7337A20E-B5D7-4634-86E9-54739DA9C960}" srcId="{BB7E3FD6-E880-4DEB-B371-873407C89EB2}" destId="{53A443BF-C80D-47CC-A0AD-D25564EB5ECC}" srcOrd="2" destOrd="0" parTransId="{87C1C068-B164-40E3-8545-F833BD29D5F4}" sibTransId="{22F9FE1E-1EBD-4E72-BF1B-640E162109A8}"/>
    <dgm:cxn modelId="{2D222285-BA94-4217-95D3-8F893C08EB6E}" srcId="{BB7E3FD6-E880-4DEB-B371-873407C89EB2}" destId="{631009EC-FE0D-427B-8951-F09E20DE5CB0}" srcOrd="1" destOrd="0" parTransId="{9000EB80-FCBC-4D97-8972-B6AD5207565A}" sibTransId="{9A9622DD-8E38-4278-8A86-C2D7C643FB51}"/>
    <dgm:cxn modelId="{B6E82DC1-EB6B-41B4-A080-4F0E6BFCCA25}" type="presOf" srcId="{1DE8B136-95C9-45E0-89A4-09DBFF8C8B70}" destId="{F99CAA30-9B1A-464F-9159-DCBF0AD58690}" srcOrd="0" destOrd="0" presId="urn:microsoft.com/office/officeart/2005/8/layout/vList2"/>
    <dgm:cxn modelId="{FC3D901D-B654-4FE7-99E3-3B133A454CB0}" srcId="{BB7E3FD6-E880-4DEB-B371-873407C89EB2}" destId="{E69EEC2E-07AF-44E9-805E-D4EA8655B207}" srcOrd="0" destOrd="0" parTransId="{E22C6F8F-7BBD-43DC-A1CB-F35C61627110}" sibTransId="{E2CA7F6A-556F-426D-AEA9-EF5B0304D4B5}"/>
    <dgm:cxn modelId="{E564B3F3-CFA5-4E49-AAAD-ED9A1818562E}" type="presOf" srcId="{BB7E3FD6-E880-4DEB-B371-873407C89EB2}" destId="{18AD826F-4F25-4400-BED8-27110966AE81}" srcOrd="0" destOrd="0" presId="urn:microsoft.com/office/officeart/2005/8/layout/vList2"/>
    <dgm:cxn modelId="{B02E5D05-F9FE-47A3-B9CD-B5E4706EBDDF}" type="presOf" srcId="{53A443BF-C80D-47CC-A0AD-D25564EB5ECC}" destId="{B024CEC8-55CD-4FC4-947D-2622A837FBE9}" srcOrd="0" destOrd="0" presId="urn:microsoft.com/office/officeart/2005/8/layout/vList2"/>
    <dgm:cxn modelId="{51D74D08-5FD4-42BD-8CB5-130BC29B6235}" type="presParOf" srcId="{18AD826F-4F25-4400-BED8-27110966AE81}" destId="{D53D8401-4FA8-4B8C-9206-C1E689F32759}" srcOrd="0" destOrd="0" presId="urn:microsoft.com/office/officeart/2005/8/layout/vList2"/>
    <dgm:cxn modelId="{0C9A4925-5929-47EF-AA49-1F231515147D}" type="presParOf" srcId="{18AD826F-4F25-4400-BED8-27110966AE81}" destId="{E8A534BE-F7E5-4EC8-91A5-9F872FB30241}" srcOrd="1" destOrd="0" presId="urn:microsoft.com/office/officeart/2005/8/layout/vList2"/>
    <dgm:cxn modelId="{0C641B2A-7DB3-4E11-BA47-491D4394898C}" type="presParOf" srcId="{18AD826F-4F25-4400-BED8-27110966AE81}" destId="{A8B7DA63-9B20-4226-84D5-D4757CED8502}" srcOrd="2" destOrd="0" presId="urn:microsoft.com/office/officeart/2005/8/layout/vList2"/>
    <dgm:cxn modelId="{62B7867E-41E5-4A01-9ED0-C62309BAD37B}" type="presParOf" srcId="{18AD826F-4F25-4400-BED8-27110966AE81}" destId="{B0B9562A-F60B-40F2-8B38-40A45B3635C5}" srcOrd="3" destOrd="0" presId="urn:microsoft.com/office/officeart/2005/8/layout/vList2"/>
    <dgm:cxn modelId="{173F97D6-E348-4338-AD86-E89823871A85}" type="presParOf" srcId="{18AD826F-4F25-4400-BED8-27110966AE81}" destId="{B024CEC8-55CD-4FC4-947D-2622A837FBE9}" srcOrd="4" destOrd="0" presId="urn:microsoft.com/office/officeart/2005/8/layout/vList2"/>
    <dgm:cxn modelId="{37AE1F25-E445-4066-BE5E-8C9558DDDD93}" type="presParOf" srcId="{18AD826F-4F25-4400-BED8-27110966AE81}" destId="{1D51BCF2-1346-49EB-BD4E-5122867DEC5F}" srcOrd="5" destOrd="0" presId="urn:microsoft.com/office/officeart/2005/8/layout/vList2"/>
    <dgm:cxn modelId="{8C22357A-2051-409C-BE70-D184E60C59BB}" type="presParOf" srcId="{18AD826F-4F25-4400-BED8-27110966AE81}" destId="{F99CAA30-9B1A-464F-9159-DCBF0AD58690}" srcOrd="6" destOrd="0" presId="urn:microsoft.com/office/officeart/2005/8/layout/vList2"/>
  </dgm:cxnLst>
  <dgm:bg/>
  <dgm:whole/>
</dgm:dataModel>
</file>

<file path=ppt/diagrams/data2.xml><?xml version="1.0" encoding="utf-8"?>
<dgm:dataModel xmlns:dgm="http://schemas.openxmlformats.org/drawingml/2006/diagram" xmlns:a="http://schemas.openxmlformats.org/drawingml/2006/main">
  <dgm:ptLst>
    <dgm:pt modelId="{83FB15A5-06F5-4053-9DF5-D89205664D89}" type="doc">
      <dgm:prSet loTypeId="urn:microsoft.com/office/officeart/2005/8/layout/vList2" loCatId="list" qsTypeId="urn:microsoft.com/office/officeart/2005/8/quickstyle/simple1" qsCatId="simple" csTypeId="urn:microsoft.com/office/officeart/2005/8/colors/accent1_2" csCatId="accent1"/>
      <dgm:spPr/>
      <dgm:t>
        <a:bodyPr/>
        <a:lstStyle/>
        <a:p>
          <a:pPr rtl="1"/>
          <a:endParaRPr lang="fa-IR"/>
        </a:p>
      </dgm:t>
    </dgm:pt>
    <dgm:pt modelId="{5F32C8FD-C45E-4EA0-9098-A6C48D67F363}">
      <dgm:prSet/>
      <dgm:spPr/>
      <dgm:t>
        <a:bodyPr/>
        <a:lstStyle/>
        <a:p>
          <a:pPr rtl="1"/>
          <a:r>
            <a:rPr lang="fa-IR" dirty="0" smtClean="0"/>
            <a:t>آیا بیمار به یک مداخله راه هوایی فوری </a:t>
          </a:r>
          <a:r>
            <a:rPr lang="en-US" dirty="0" smtClean="0"/>
            <a:t>(</a:t>
          </a:r>
          <a:r>
            <a:rPr lang="en-US" b="1" dirty="0" smtClean="0">
              <a:solidFill>
                <a:srgbClr val="C00000"/>
              </a:solidFill>
            </a:rPr>
            <a:t>airway</a:t>
          </a:r>
          <a:r>
            <a:rPr lang="en-US" dirty="0" smtClean="0"/>
            <a:t>) </a:t>
          </a:r>
          <a:endParaRPr lang="fa-IR" dirty="0"/>
        </a:p>
      </dgm:t>
    </dgm:pt>
    <dgm:pt modelId="{3FA843FB-A3ED-4A90-88EE-83DA5FA8A0F8}" type="parTrans" cxnId="{C2366CAD-A9A2-4EB1-AD30-4762AAB9E45F}">
      <dgm:prSet/>
      <dgm:spPr/>
      <dgm:t>
        <a:bodyPr/>
        <a:lstStyle/>
        <a:p>
          <a:pPr rtl="1"/>
          <a:endParaRPr lang="fa-IR"/>
        </a:p>
      </dgm:t>
    </dgm:pt>
    <dgm:pt modelId="{5901DE9A-4455-4183-9912-BC9154CACF73}" type="sibTrans" cxnId="{C2366CAD-A9A2-4EB1-AD30-4762AAB9E45F}">
      <dgm:prSet/>
      <dgm:spPr/>
      <dgm:t>
        <a:bodyPr/>
        <a:lstStyle/>
        <a:p>
          <a:pPr rtl="1"/>
          <a:endParaRPr lang="fa-IR"/>
        </a:p>
      </dgm:t>
    </dgm:pt>
    <dgm:pt modelId="{38253963-F375-4E11-9DA1-8041EC0917AE}">
      <dgm:prSet/>
      <dgm:spPr/>
      <dgm:t>
        <a:bodyPr/>
        <a:lstStyle/>
        <a:p>
          <a:pPr rtl="1"/>
          <a:r>
            <a:rPr lang="fa-IR" dirty="0" smtClean="0"/>
            <a:t>تجویز داروی فوری </a:t>
          </a:r>
          <a:r>
            <a:rPr lang="en-US" dirty="0" smtClean="0"/>
            <a:t>(</a:t>
          </a:r>
          <a:r>
            <a:rPr lang="en-US" b="1" dirty="0" smtClean="0">
              <a:solidFill>
                <a:srgbClr val="C00000"/>
              </a:solidFill>
            </a:rPr>
            <a:t>medication</a:t>
          </a:r>
          <a:r>
            <a:rPr lang="en-US" dirty="0" smtClean="0"/>
            <a:t>)</a:t>
          </a:r>
          <a:endParaRPr lang="fa-IR" dirty="0"/>
        </a:p>
      </dgm:t>
    </dgm:pt>
    <dgm:pt modelId="{2C4DE2F9-51EE-449E-BF2A-2E62EB5BB591}" type="parTrans" cxnId="{B5249B8D-EACA-4891-8854-F5A95F169053}">
      <dgm:prSet/>
      <dgm:spPr/>
      <dgm:t>
        <a:bodyPr/>
        <a:lstStyle/>
        <a:p>
          <a:pPr rtl="1"/>
          <a:endParaRPr lang="fa-IR"/>
        </a:p>
      </dgm:t>
    </dgm:pt>
    <dgm:pt modelId="{D9FD7B82-B850-498D-A8A3-AAD6BE03FE25}" type="sibTrans" cxnId="{B5249B8D-EACA-4891-8854-F5A95F169053}">
      <dgm:prSet/>
      <dgm:spPr/>
      <dgm:t>
        <a:bodyPr/>
        <a:lstStyle/>
        <a:p>
          <a:pPr rtl="1"/>
          <a:endParaRPr lang="fa-IR"/>
        </a:p>
      </dgm:t>
    </dgm:pt>
    <dgm:pt modelId="{27747FBF-4563-4A4A-A84B-9B5722DC8D11}">
      <dgm:prSet/>
      <dgm:spPr/>
      <dgm:t>
        <a:bodyPr/>
        <a:lstStyle/>
        <a:p>
          <a:pPr rtl="1"/>
          <a:r>
            <a:rPr lang="fa-IR" dirty="0" smtClean="0"/>
            <a:t>مداخله همودینامیک فوری</a:t>
          </a:r>
          <a:r>
            <a:rPr lang="en-US" dirty="0" smtClean="0"/>
            <a:t>(</a:t>
          </a:r>
          <a:r>
            <a:rPr lang="en-US" b="1" dirty="0" smtClean="0">
              <a:solidFill>
                <a:srgbClr val="C00000"/>
              </a:solidFill>
            </a:rPr>
            <a:t>hemodynamic</a:t>
          </a:r>
          <a:r>
            <a:rPr lang="en-US" dirty="0" smtClean="0"/>
            <a:t>)</a:t>
          </a:r>
          <a:r>
            <a:rPr lang="fa-IR" dirty="0" smtClean="0"/>
            <a:t> احتیاج دارد؟ </a:t>
          </a:r>
          <a:endParaRPr lang="fa-IR" dirty="0"/>
        </a:p>
      </dgm:t>
    </dgm:pt>
    <dgm:pt modelId="{9A88B844-BB57-4A2D-BDFF-879682BA51C0}" type="parTrans" cxnId="{8C345B69-5A19-409C-88D0-0B7FC4328BBB}">
      <dgm:prSet/>
      <dgm:spPr/>
      <dgm:t>
        <a:bodyPr/>
        <a:lstStyle/>
        <a:p>
          <a:pPr rtl="1"/>
          <a:endParaRPr lang="fa-IR"/>
        </a:p>
      </dgm:t>
    </dgm:pt>
    <dgm:pt modelId="{DF37B64A-37AF-4661-8B3F-D4B2D9544641}" type="sibTrans" cxnId="{8C345B69-5A19-409C-88D0-0B7FC4328BBB}">
      <dgm:prSet/>
      <dgm:spPr/>
      <dgm:t>
        <a:bodyPr/>
        <a:lstStyle/>
        <a:p>
          <a:pPr rtl="1"/>
          <a:endParaRPr lang="fa-IR"/>
        </a:p>
      </dgm:t>
    </dgm:pt>
    <dgm:pt modelId="{E693008D-220D-496C-B0AB-3894369FF7A0}" type="pres">
      <dgm:prSet presAssocID="{83FB15A5-06F5-4053-9DF5-D89205664D89}" presName="linear" presStyleCnt="0">
        <dgm:presLayoutVars>
          <dgm:animLvl val="lvl"/>
          <dgm:resizeHandles val="exact"/>
        </dgm:presLayoutVars>
      </dgm:prSet>
      <dgm:spPr/>
      <dgm:t>
        <a:bodyPr/>
        <a:lstStyle/>
        <a:p>
          <a:pPr rtl="1"/>
          <a:endParaRPr lang="fa-IR"/>
        </a:p>
      </dgm:t>
    </dgm:pt>
    <dgm:pt modelId="{00D011C8-69BE-42B3-80DF-FC7BCFC7404A}" type="pres">
      <dgm:prSet presAssocID="{5F32C8FD-C45E-4EA0-9098-A6C48D67F363}" presName="parentText" presStyleLbl="node1" presStyleIdx="0" presStyleCnt="3" custLinFactY="-23657" custLinFactNeighborY="-100000">
        <dgm:presLayoutVars>
          <dgm:chMax val="0"/>
          <dgm:bulletEnabled val="1"/>
        </dgm:presLayoutVars>
      </dgm:prSet>
      <dgm:spPr/>
      <dgm:t>
        <a:bodyPr/>
        <a:lstStyle/>
        <a:p>
          <a:pPr rtl="1"/>
          <a:endParaRPr lang="fa-IR"/>
        </a:p>
      </dgm:t>
    </dgm:pt>
    <dgm:pt modelId="{ED62027A-8ABC-4147-BE26-93597A3F26F1}" type="pres">
      <dgm:prSet presAssocID="{5901DE9A-4455-4183-9912-BC9154CACF73}" presName="spacer" presStyleCnt="0"/>
      <dgm:spPr/>
    </dgm:pt>
    <dgm:pt modelId="{C0E1B622-8B4A-47C9-916E-A0CDC1B3319C}" type="pres">
      <dgm:prSet presAssocID="{38253963-F375-4E11-9DA1-8041EC0917AE}" presName="parentText" presStyleLbl="node1" presStyleIdx="1" presStyleCnt="3">
        <dgm:presLayoutVars>
          <dgm:chMax val="0"/>
          <dgm:bulletEnabled val="1"/>
        </dgm:presLayoutVars>
      </dgm:prSet>
      <dgm:spPr/>
      <dgm:t>
        <a:bodyPr/>
        <a:lstStyle/>
        <a:p>
          <a:pPr rtl="1"/>
          <a:endParaRPr lang="fa-IR"/>
        </a:p>
      </dgm:t>
    </dgm:pt>
    <dgm:pt modelId="{0B39EEF3-988A-4B87-83E0-064ABC80AC80}" type="pres">
      <dgm:prSet presAssocID="{D9FD7B82-B850-498D-A8A3-AAD6BE03FE25}" presName="spacer" presStyleCnt="0"/>
      <dgm:spPr/>
    </dgm:pt>
    <dgm:pt modelId="{9A954E88-D983-4C65-9BED-F88CE5A5A15C}" type="pres">
      <dgm:prSet presAssocID="{27747FBF-4563-4A4A-A84B-9B5722DC8D11}" presName="parentText" presStyleLbl="node1" presStyleIdx="2" presStyleCnt="3">
        <dgm:presLayoutVars>
          <dgm:chMax val="0"/>
          <dgm:bulletEnabled val="1"/>
        </dgm:presLayoutVars>
      </dgm:prSet>
      <dgm:spPr/>
      <dgm:t>
        <a:bodyPr/>
        <a:lstStyle/>
        <a:p>
          <a:pPr rtl="1"/>
          <a:endParaRPr lang="fa-IR"/>
        </a:p>
      </dgm:t>
    </dgm:pt>
  </dgm:ptLst>
  <dgm:cxnLst>
    <dgm:cxn modelId="{06AA8600-B9D0-4DB4-A0B5-C1E1F211F815}" type="presOf" srcId="{38253963-F375-4E11-9DA1-8041EC0917AE}" destId="{C0E1B622-8B4A-47C9-916E-A0CDC1B3319C}" srcOrd="0" destOrd="0" presId="urn:microsoft.com/office/officeart/2005/8/layout/vList2"/>
    <dgm:cxn modelId="{8C345B69-5A19-409C-88D0-0B7FC4328BBB}" srcId="{83FB15A5-06F5-4053-9DF5-D89205664D89}" destId="{27747FBF-4563-4A4A-A84B-9B5722DC8D11}" srcOrd="2" destOrd="0" parTransId="{9A88B844-BB57-4A2D-BDFF-879682BA51C0}" sibTransId="{DF37B64A-37AF-4661-8B3F-D4B2D9544641}"/>
    <dgm:cxn modelId="{B0CFB687-391D-4D37-8400-C4D4DCFC2E0C}" type="presOf" srcId="{83FB15A5-06F5-4053-9DF5-D89205664D89}" destId="{E693008D-220D-496C-B0AB-3894369FF7A0}" srcOrd="0" destOrd="0" presId="urn:microsoft.com/office/officeart/2005/8/layout/vList2"/>
    <dgm:cxn modelId="{CD347ECE-5025-4B81-AE2D-CBF6E064E314}" type="presOf" srcId="{27747FBF-4563-4A4A-A84B-9B5722DC8D11}" destId="{9A954E88-D983-4C65-9BED-F88CE5A5A15C}" srcOrd="0" destOrd="0" presId="urn:microsoft.com/office/officeart/2005/8/layout/vList2"/>
    <dgm:cxn modelId="{C2366CAD-A9A2-4EB1-AD30-4762AAB9E45F}" srcId="{83FB15A5-06F5-4053-9DF5-D89205664D89}" destId="{5F32C8FD-C45E-4EA0-9098-A6C48D67F363}" srcOrd="0" destOrd="0" parTransId="{3FA843FB-A3ED-4A90-88EE-83DA5FA8A0F8}" sibTransId="{5901DE9A-4455-4183-9912-BC9154CACF73}"/>
    <dgm:cxn modelId="{B5249B8D-EACA-4891-8854-F5A95F169053}" srcId="{83FB15A5-06F5-4053-9DF5-D89205664D89}" destId="{38253963-F375-4E11-9DA1-8041EC0917AE}" srcOrd="1" destOrd="0" parTransId="{2C4DE2F9-51EE-449E-BF2A-2E62EB5BB591}" sibTransId="{D9FD7B82-B850-498D-A8A3-AAD6BE03FE25}"/>
    <dgm:cxn modelId="{9591DDDA-3A11-4018-AE4C-6DFEF54AF612}" type="presOf" srcId="{5F32C8FD-C45E-4EA0-9098-A6C48D67F363}" destId="{00D011C8-69BE-42B3-80DF-FC7BCFC7404A}" srcOrd="0" destOrd="0" presId="urn:microsoft.com/office/officeart/2005/8/layout/vList2"/>
    <dgm:cxn modelId="{FA07AD0C-EF9F-42DB-89A5-C3C8BEB752BC}" type="presParOf" srcId="{E693008D-220D-496C-B0AB-3894369FF7A0}" destId="{00D011C8-69BE-42B3-80DF-FC7BCFC7404A}" srcOrd="0" destOrd="0" presId="urn:microsoft.com/office/officeart/2005/8/layout/vList2"/>
    <dgm:cxn modelId="{1167F7A8-9163-49BF-BCF4-84AC27E22D21}" type="presParOf" srcId="{E693008D-220D-496C-B0AB-3894369FF7A0}" destId="{ED62027A-8ABC-4147-BE26-93597A3F26F1}" srcOrd="1" destOrd="0" presId="urn:microsoft.com/office/officeart/2005/8/layout/vList2"/>
    <dgm:cxn modelId="{B5FF66FA-0F02-4C56-8CCF-9B6BEAB7692F}" type="presParOf" srcId="{E693008D-220D-496C-B0AB-3894369FF7A0}" destId="{C0E1B622-8B4A-47C9-916E-A0CDC1B3319C}" srcOrd="2" destOrd="0" presId="urn:microsoft.com/office/officeart/2005/8/layout/vList2"/>
    <dgm:cxn modelId="{624A1435-755A-4EDB-AC27-BE18A7B4335A}" type="presParOf" srcId="{E693008D-220D-496C-B0AB-3894369FF7A0}" destId="{0B39EEF3-988A-4B87-83E0-064ABC80AC80}" srcOrd="3" destOrd="0" presId="urn:microsoft.com/office/officeart/2005/8/layout/vList2"/>
    <dgm:cxn modelId="{36AA29EF-0516-46E5-8899-F9A28BCC4CA4}" type="presParOf" srcId="{E693008D-220D-496C-B0AB-3894369FF7A0}" destId="{9A954E88-D983-4C65-9BED-F88CE5A5A15C}" srcOrd="4" destOrd="0" presId="urn:microsoft.com/office/officeart/2005/8/layout/vList2"/>
  </dgm:cxnLst>
  <dgm:bg/>
  <dgm:whole/>
</dgm:dataModel>
</file>

<file path=ppt/diagrams/data3.xml><?xml version="1.0" encoding="utf-8"?>
<dgm:dataModel xmlns:dgm="http://schemas.openxmlformats.org/drawingml/2006/diagram" xmlns:a="http://schemas.openxmlformats.org/drawingml/2006/main">
  <dgm:ptLst>
    <dgm:pt modelId="{0289A97E-59EB-4673-83F8-F5645462C3D5}"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fa-IR"/>
        </a:p>
      </dgm:t>
    </dgm:pt>
    <dgm:pt modelId="{6A604823-E380-40AA-B668-AC3D55CA3117}">
      <dgm:prSet/>
      <dgm:spPr>
        <a:solidFill>
          <a:srgbClr val="C00000"/>
        </a:solidFill>
      </dgm:spPr>
      <dgm:t>
        <a:bodyPr/>
        <a:lstStyle/>
        <a:p>
          <a:pPr rtl="1"/>
          <a:r>
            <a:rPr lang="fa-IR" dirty="0" smtClean="0"/>
            <a:t>سطح سه </a:t>
          </a:r>
          <a:r>
            <a:rPr lang="en-US" dirty="0" smtClean="0"/>
            <a:t>ESI </a:t>
          </a:r>
          <a:r>
            <a:rPr lang="fa-IR" dirty="0" smtClean="0"/>
            <a:t> میتوانند به دو منبع یا بیشتر نیاز داشته باشند،</a:t>
          </a:r>
          <a:endParaRPr lang="fa-IR" dirty="0"/>
        </a:p>
      </dgm:t>
    </dgm:pt>
    <dgm:pt modelId="{05398562-7ED0-4EFF-AAD2-2E2A4AC8AFE9}" type="parTrans" cxnId="{99D9CE08-4DD6-44CC-A336-334A6682FEE4}">
      <dgm:prSet/>
      <dgm:spPr/>
      <dgm:t>
        <a:bodyPr/>
        <a:lstStyle/>
        <a:p>
          <a:pPr rtl="1"/>
          <a:endParaRPr lang="fa-IR"/>
        </a:p>
      </dgm:t>
    </dgm:pt>
    <dgm:pt modelId="{26DF494D-4D35-4C77-8E4B-65A77C515CD7}" type="sibTrans" cxnId="{99D9CE08-4DD6-44CC-A336-334A6682FEE4}">
      <dgm:prSet/>
      <dgm:spPr/>
      <dgm:t>
        <a:bodyPr/>
        <a:lstStyle/>
        <a:p>
          <a:pPr rtl="1"/>
          <a:endParaRPr lang="fa-IR"/>
        </a:p>
      </dgm:t>
    </dgm:pt>
    <dgm:pt modelId="{EAAEAFFE-1CAA-4D38-824A-67E5CE97BC18}">
      <dgm:prSet/>
      <dgm:spPr>
        <a:solidFill>
          <a:srgbClr val="C00000"/>
        </a:solidFill>
      </dgm:spPr>
      <dgm:t>
        <a:bodyPr/>
        <a:lstStyle/>
        <a:p>
          <a:pPr rtl="1"/>
          <a:r>
            <a:rPr lang="fa-IR" dirty="0" smtClean="0"/>
            <a:t>بیماران سطح  چهار </a:t>
          </a:r>
          <a:r>
            <a:rPr lang="en-US" dirty="0" smtClean="0"/>
            <a:t>ESI</a:t>
          </a:r>
          <a:r>
            <a:rPr lang="fa-IR" dirty="0" smtClean="0"/>
            <a:t> به یک منبع </a:t>
          </a:r>
          <a:endParaRPr lang="fa-IR" dirty="0"/>
        </a:p>
      </dgm:t>
    </dgm:pt>
    <dgm:pt modelId="{2E723136-0DF9-40CA-A228-DE27A0C01700}" type="parTrans" cxnId="{C28A07B7-784B-441A-BBEB-FC0F34292777}">
      <dgm:prSet/>
      <dgm:spPr/>
      <dgm:t>
        <a:bodyPr/>
        <a:lstStyle/>
        <a:p>
          <a:pPr rtl="1"/>
          <a:endParaRPr lang="fa-IR"/>
        </a:p>
      </dgm:t>
    </dgm:pt>
    <dgm:pt modelId="{3940B22D-59DA-42D4-8DFA-46DC7A1B337E}" type="sibTrans" cxnId="{C28A07B7-784B-441A-BBEB-FC0F34292777}">
      <dgm:prSet/>
      <dgm:spPr/>
      <dgm:t>
        <a:bodyPr/>
        <a:lstStyle/>
        <a:p>
          <a:pPr rtl="1"/>
          <a:endParaRPr lang="fa-IR"/>
        </a:p>
      </dgm:t>
    </dgm:pt>
    <dgm:pt modelId="{D9A06271-CF6D-47DB-B846-2E4ACF1128FB}">
      <dgm:prSet/>
      <dgm:spPr>
        <a:solidFill>
          <a:srgbClr val="C00000"/>
        </a:solidFill>
      </dgm:spPr>
      <dgm:t>
        <a:bodyPr/>
        <a:lstStyle/>
        <a:p>
          <a:pPr rtl="1"/>
          <a:r>
            <a:rPr lang="fa-IR" dirty="0" smtClean="0"/>
            <a:t>و بیماران سطح پنجم </a:t>
          </a:r>
          <a:r>
            <a:rPr lang="en-US" dirty="0" smtClean="0"/>
            <a:t>ESI</a:t>
          </a:r>
          <a:r>
            <a:rPr lang="fa-IR" dirty="0" smtClean="0"/>
            <a:t> به هیچ منبعی نیاز نداشته باشند.</a:t>
          </a:r>
          <a:endParaRPr lang="fa-IR" dirty="0"/>
        </a:p>
      </dgm:t>
    </dgm:pt>
    <dgm:pt modelId="{B9712159-64A3-4E1D-80A6-AF0CE7F28A4D}" type="parTrans" cxnId="{493204E9-B7CE-4DEC-A00B-85CE94EF0FF7}">
      <dgm:prSet/>
      <dgm:spPr/>
      <dgm:t>
        <a:bodyPr/>
        <a:lstStyle/>
        <a:p>
          <a:pPr rtl="1"/>
          <a:endParaRPr lang="fa-IR"/>
        </a:p>
      </dgm:t>
    </dgm:pt>
    <dgm:pt modelId="{18FCCE58-C4C3-4DE8-A620-BB05CA9F196F}" type="sibTrans" cxnId="{493204E9-B7CE-4DEC-A00B-85CE94EF0FF7}">
      <dgm:prSet/>
      <dgm:spPr/>
      <dgm:t>
        <a:bodyPr/>
        <a:lstStyle/>
        <a:p>
          <a:pPr rtl="1"/>
          <a:endParaRPr lang="fa-IR"/>
        </a:p>
      </dgm:t>
    </dgm:pt>
    <dgm:pt modelId="{A35101DC-778B-4945-9797-FC443D2052BC}" type="pres">
      <dgm:prSet presAssocID="{0289A97E-59EB-4673-83F8-F5645462C3D5}" presName="linear" presStyleCnt="0">
        <dgm:presLayoutVars>
          <dgm:animLvl val="lvl"/>
          <dgm:resizeHandles val="exact"/>
        </dgm:presLayoutVars>
      </dgm:prSet>
      <dgm:spPr/>
      <dgm:t>
        <a:bodyPr/>
        <a:lstStyle/>
        <a:p>
          <a:pPr rtl="1"/>
          <a:endParaRPr lang="fa-IR"/>
        </a:p>
      </dgm:t>
    </dgm:pt>
    <dgm:pt modelId="{DDD57D6E-9CA8-4EBE-BFB7-246DB9FF8A98}" type="pres">
      <dgm:prSet presAssocID="{6A604823-E380-40AA-B668-AC3D55CA3117}" presName="parentText" presStyleLbl="node1" presStyleIdx="0" presStyleCnt="3">
        <dgm:presLayoutVars>
          <dgm:chMax val="0"/>
          <dgm:bulletEnabled val="1"/>
        </dgm:presLayoutVars>
      </dgm:prSet>
      <dgm:spPr/>
      <dgm:t>
        <a:bodyPr/>
        <a:lstStyle/>
        <a:p>
          <a:pPr rtl="1"/>
          <a:endParaRPr lang="fa-IR"/>
        </a:p>
      </dgm:t>
    </dgm:pt>
    <dgm:pt modelId="{77F33AAD-B87E-4785-9441-255ED28A4BC3}" type="pres">
      <dgm:prSet presAssocID="{26DF494D-4D35-4C77-8E4B-65A77C515CD7}" presName="spacer" presStyleCnt="0"/>
      <dgm:spPr/>
    </dgm:pt>
    <dgm:pt modelId="{527473AE-1F6B-49B2-90FC-F5F968A221E9}" type="pres">
      <dgm:prSet presAssocID="{EAAEAFFE-1CAA-4D38-824A-67E5CE97BC18}" presName="parentText" presStyleLbl="node1" presStyleIdx="1" presStyleCnt="3">
        <dgm:presLayoutVars>
          <dgm:chMax val="0"/>
          <dgm:bulletEnabled val="1"/>
        </dgm:presLayoutVars>
      </dgm:prSet>
      <dgm:spPr/>
      <dgm:t>
        <a:bodyPr/>
        <a:lstStyle/>
        <a:p>
          <a:pPr rtl="1"/>
          <a:endParaRPr lang="fa-IR"/>
        </a:p>
      </dgm:t>
    </dgm:pt>
    <dgm:pt modelId="{9D85DCCB-635B-4FE6-96F4-73F1CF7C74A2}" type="pres">
      <dgm:prSet presAssocID="{3940B22D-59DA-42D4-8DFA-46DC7A1B337E}" presName="spacer" presStyleCnt="0"/>
      <dgm:spPr/>
    </dgm:pt>
    <dgm:pt modelId="{04FF7689-C79C-429A-B9E8-113D5354B6F8}" type="pres">
      <dgm:prSet presAssocID="{D9A06271-CF6D-47DB-B846-2E4ACF1128FB}" presName="parentText" presStyleLbl="node1" presStyleIdx="2" presStyleCnt="3">
        <dgm:presLayoutVars>
          <dgm:chMax val="0"/>
          <dgm:bulletEnabled val="1"/>
        </dgm:presLayoutVars>
      </dgm:prSet>
      <dgm:spPr/>
      <dgm:t>
        <a:bodyPr/>
        <a:lstStyle/>
        <a:p>
          <a:pPr rtl="1"/>
          <a:endParaRPr lang="fa-IR"/>
        </a:p>
      </dgm:t>
    </dgm:pt>
  </dgm:ptLst>
  <dgm:cxnLst>
    <dgm:cxn modelId="{7AC43676-E713-4E5A-98B3-FD251F441B2D}" type="presOf" srcId="{6A604823-E380-40AA-B668-AC3D55CA3117}" destId="{DDD57D6E-9CA8-4EBE-BFB7-246DB9FF8A98}" srcOrd="0" destOrd="0" presId="urn:microsoft.com/office/officeart/2005/8/layout/vList2"/>
    <dgm:cxn modelId="{120DDC49-D97A-4E6B-B60D-1BB673E9B9F3}" type="presOf" srcId="{0289A97E-59EB-4673-83F8-F5645462C3D5}" destId="{A35101DC-778B-4945-9797-FC443D2052BC}" srcOrd="0" destOrd="0" presId="urn:microsoft.com/office/officeart/2005/8/layout/vList2"/>
    <dgm:cxn modelId="{C28A07B7-784B-441A-BBEB-FC0F34292777}" srcId="{0289A97E-59EB-4673-83F8-F5645462C3D5}" destId="{EAAEAFFE-1CAA-4D38-824A-67E5CE97BC18}" srcOrd="1" destOrd="0" parTransId="{2E723136-0DF9-40CA-A228-DE27A0C01700}" sibTransId="{3940B22D-59DA-42D4-8DFA-46DC7A1B337E}"/>
    <dgm:cxn modelId="{F06C12C1-868B-44E4-B510-08B50CD7CD3B}" type="presOf" srcId="{D9A06271-CF6D-47DB-B846-2E4ACF1128FB}" destId="{04FF7689-C79C-429A-B9E8-113D5354B6F8}" srcOrd="0" destOrd="0" presId="urn:microsoft.com/office/officeart/2005/8/layout/vList2"/>
    <dgm:cxn modelId="{99D9CE08-4DD6-44CC-A336-334A6682FEE4}" srcId="{0289A97E-59EB-4673-83F8-F5645462C3D5}" destId="{6A604823-E380-40AA-B668-AC3D55CA3117}" srcOrd="0" destOrd="0" parTransId="{05398562-7ED0-4EFF-AAD2-2E2A4AC8AFE9}" sibTransId="{26DF494D-4D35-4C77-8E4B-65A77C515CD7}"/>
    <dgm:cxn modelId="{866C5225-42B1-4D81-ACFD-1C42AD6726F2}" type="presOf" srcId="{EAAEAFFE-1CAA-4D38-824A-67E5CE97BC18}" destId="{527473AE-1F6B-49B2-90FC-F5F968A221E9}" srcOrd="0" destOrd="0" presId="urn:microsoft.com/office/officeart/2005/8/layout/vList2"/>
    <dgm:cxn modelId="{493204E9-B7CE-4DEC-A00B-85CE94EF0FF7}" srcId="{0289A97E-59EB-4673-83F8-F5645462C3D5}" destId="{D9A06271-CF6D-47DB-B846-2E4ACF1128FB}" srcOrd="2" destOrd="0" parTransId="{B9712159-64A3-4E1D-80A6-AF0CE7F28A4D}" sibTransId="{18FCCE58-C4C3-4DE8-A620-BB05CA9F196F}"/>
    <dgm:cxn modelId="{73334C08-EA29-49B9-B964-70A00D6C8C5A}" type="presParOf" srcId="{A35101DC-778B-4945-9797-FC443D2052BC}" destId="{DDD57D6E-9CA8-4EBE-BFB7-246DB9FF8A98}" srcOrd="0" destOrd="0" presId="urn:microsoft.com/office/officeart/2005/8/layout/vList2"/>
    <dgm:cxn modelId="{5AA0B986-BC4E-4C36-9064-64E8A8B09ADD}" type="presParOf" srcId="{A35101DC-778B-4945-9797-FC443D2052BC}" destId="{77F33AAD-B87E-4785-9441-255ED28A4BC3}" srcOrd="1" destOrd="0" presId="urn:microsoft.com/office/officeart/2005/8/layout/vList2"/>
    <dgm:cxn modelId="{2A88C5D2-3A48-4A7E-897B-D146938ACCC1}" type="presParOf" srcId="{A35101DC-778B-4945-9797-FC443D2052BC}" destId="{527473AE-1F6B-49B2-90FC-F5F968A221E9}" srcOrd="2" destOrd="0" presId="urn:microsoft.com/office/officeart/2005/8/layout/vList2"/>
    <dgm:cxn modelId="{15FE13D0-A831-482F-9EE3-DAC43EA5925E}" type="presParOf" srcId="{A35101DC-778B-4945-9797-FC443D2052BC}" destId="{9D85DCCB-635B-4FE6-96F4-73F1CF7C74A2}" srcOrd="3" destOrd="0" presId="urn:microsoft.com/office/officeart/2005/8/layout/vList2"/>
    <dgm:cxn modelId="{CD4CFE38-732B-4538-AACB-B08D083AFBBE}" type="presParOf" srcId="{A35101DC-778B-4945-9797-FC443D2052BC}" destId="{04FF7689-C79C-429A-B9E8-113D5354B6F8}" srcOrd="4"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E3987E-C7CE-4F14-8C78-0ADD8EE730D2}" type="datetimeFigureOut">
              <a:rPr lang="en-US" smtClean="0"/>
              <a:pPr/>
              <a:t>7/13/2019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85A074-A1D3-4424-888A-F0B8B5813D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85A074-A1D3-4424-888A-F0B8B5813D0C}" type="slidenum">
              <a:rPr lang="en-US" smtClean="0"/>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C20FA7AD-2181-4992-ACB9-8078E5AAD98A}" type="datetimeFigureOut">
              <a:rPr lang="fa-IR"/>
              <a:pPr>
                <a:defRPr/>
              </a:pPr>
              <a:t>1440/11/11</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F18D58E3-CFD4-4516-B2B6-27632A3C5061}" type="slidenum">
              <a:rPr lang="fa-IR"/>
              <a:pPr>
                <a:defRPr/>
              </a:pPr>
              <a:t>‹#›</a:t>
            </a:fld>
            <a:endParaRPr lang="fa-IR"/>
          </a:p>
        </p:txBody>
      </p:sp>
    </p:spTree>
  </p:cSld>
  <p:clrMapOvr>
    <a:masterClrMapping/>
  </p:clrMapOvr>
  <p:transition spd="slow">
    <p:push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E7A0C36B-4240-448C-A11C-52393E1015AF}" type="datetimeFigureOut">
              <a:rPr lang="fa-IR"/>
              <a:pPr>
                <a:defRPr/>
              </a:pPr>
              <a:t>1440/11/11</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93E79E2F-7EF6-4725-A76F-45F4865CFCE0}" type="slidenum">
              <a:rPr lang="fa-IR"/>
              <a:pPr>
                <a:defRPr/>
              </a:pPr>
              <a:t>‹#›</a:t>
            </a:fld>
            <a:endParaRPr lang="fa-IR"/>
          </a:p>
        </p:txBody>
      </p:sp>
    </p:spTree>
  </p:cSld>
  <p:clrMapOvr>
    <a:masterClrMapping/>
  </p:clrMapOvr>
  <p:transition spd="slow">
    <p:push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7771B32E-A0AB-4BB6-A54E-322F58EDE12F}" type="datetimeFigureOut">
              <a:rPr lang="fa-IR"/>
              <a:pPr>
                <a:defRPr/>
              </a:pPr>
              <a:t>1440/11/11</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8EA491C3-E6A9-438A-827C-0901E21971FA}" type="slidenum">
              <a:rPr lang="fa-IR"/>
              <a:pPr>
                <a:defRPr/>
              </a:pPr>
              <a:t>‹#›</a:t>
            </a:fld>
            <a:endParaRPr lang="fa-IR"/>
          </a:p>
        </p:txBody>
      </p:sp>
    </p:spTree>
  </p:cSld>
  <p:clrMapOvr>
    <a:masterClrMapping/>
  </p:clrMapOvr>
  <p:transition spd="slow">
    <p:push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1C8FEBF6-59E1-4C0F-80F4-1987B1863CD2}" type="datetimeFigureOut">
              <a:rPr lang="fa-IR"/>
              <a:pPr>
                <a:defRPr/>
              </a:pPr>
              <a:t>1440/11/11</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C9EE186A-9AAF-4DEA-A46D-85DA43BEEA6A}" type="slidenum">
              <a:rPr lang="fa-IR"/>
              <a:pPr>
                <a:defRPr/>
              </a:pPr>
              <a:t>‹#›</a:t>
            </a:fld>
            <a:endParaRPr lang="fa-IR"/>
          </a:p>
        </p:txBody>
      </p:sp>
    </p:spTree>
  </p:cSld>
  <p:clrMapOvr>
    <a:masterClrMapping/>
  </p:clrMapOvr>
  <p:transition spd="slow">
    <p:push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26A49AF-E023-40B4-B16E-2982FFE25BCE}" type="datetimeFigureOut">
              <a:rPr lang="fa-IR"/>
              <a:pPr>
                <a:defRPr/>
              </a:pPr>
              <a:t>1440/11/11</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8DDC12E7-9F96-4E47-AD4F-17ADA80CE3F0}" type="slidenum">
              <a:rPr lang="fa-IR"/>
              <a:pPr>
                <a:defRPr/>
              </a:pPr>
              <a:t>‹#›</a:t>
            </a:fld>
            <a:endParaRPr lang="fa-IR"/>
          </a:p>
        </p:txBody>
      </p:sp>
    </p:spTree>
  </p:cSld>
  <p:clrMapOvr>
    <a:masterClrMapping/>
  </p:clrMapOvr>
  <p:transition spd="slow">
    <p:push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C314AACD-1B8B-4CB4-A0C7-D14F43EA03F7}" type="datetimeFigureOut">
              <a:rPr lang="fa-IR"/>
              <a:pPr>
                <a:defRPr/>
              </a:pPr>
              <a:t>1440/11/11</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F3B7CA7F-7651-4454-82B3-36D8C1A31688}" type="slidenum">
              <a:rPr lang="fa-IR"/>
              <a:pPr>
                <a:defRPr/>
              </a:pPr>
              <a:t>‹#›</a:t>
            </a:fld>
            <a:endParaRPr lang="fa-IR"/>
          </a:p>
        </p:txBody>
      </p:sp>
    </p:spTree>
  </p:cSld>
  <p:clrMapOvr>
    <a:masterClrMapping/>
  </p:clrMapOvr>
  <p:transition spd="slow">
    <p:push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D2198CBC-A9FF-4FF1-9F39-03EBE61692C1}" type="datetimeFigureOut">
              <a:rPr lang="fa-IR"/>
              <a:pPr>
                <a:defRPr/>
              </a:pPr>
              <a:t>1440/11/11</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8CB8B6F9-549C-4488-8E00-57929378D87A}" type="slidenum">
              <a:rPr lang="fa-IR"/>
              <a:pPr>
                <a:defRPr/>
              </a:pPr>
              <a:t>‹#›</a:t>
            </a:fld>
            <a:endParaRPr lang="fa-IR"/>
          </a:p>
        </p:txBody>
      </p:sp>
    </p:spTree>
  </p:cSld>
  <p:clrMapOvr>
    <a:masterClrMapping/>
  </p:clrMapOvr>
  <p:transition spd="slow">
    <p:push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75E6E0FF-D8AD-4F18-9C7A-E6FFBAE514EF}" type="datetimeFigureOut">
              <a:rPr lang="fa-IR"/>
              <a:pPr>
                <a:defRPr/>
              </a:pPr>
              <a:t>1440/11/11</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C54A680D-768F-459E-A8D4-AC84DAC39D4C}" type="slidenum">
              <a:rPr lang="fa-IR"/>
              <a:pPr>
                <a:defRPr/>
              </a:pPr>
              <a:t>‹#›</a:t>
            </a:fld>
            <a:endParaRPr lang="fa-IR"/>
          </a:p>
        </p:txBody>
      </p:sp>
    </p:spTree>
  </p:cSld>
  <p:clrMapOvr>
    <a:masterClrMapping/>
  </p:clrMapOvr>
  <p:transition spd="slow">
    <p:push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3E74977-AECF-4DA6-A55E-E8460BACFC9B}" type="datetimeFigureOut">
              <a:rPr lang="fa-IR"/>
              <a:pPr>
                <a:defRPr/>
              </a:pPr>
              <a:t>1440/11/11</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C8FE6A8F-E20E-47F2-8068-E52DDB2D1039}" type="slidenum">
              <a:rPr lang="fa-IR"/>
              <a:pPr>
                <a:defRPr/>
              </a:pPr>
              <a:t>‹#›</a:t>
            </a:fld>
            <a:endParaRPr lang="fa-IR"/>
          </a:p>
        </p:txBody>
      </p:sp>
    </p:spTree>
  </p:cSld>
  <p:clrMapOvr>
    <a:masterClrMapping/>
  </p:clrMapOvr>
  <p:transition spd="slow">
    <p:push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454D814-E028-4FC4-A932-1B4404202847}" type="datetimeFigureOut">
              <a:rPr lang="fa-IR"/>
              <a:pPr>
                <a:defRPr/>
              </a:pPr>
              <a:t>1440/11/11</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AB44BDCB-439C-4965-A5EF-4418F1F6B9C0}" type="slidenum">
              <a:rPr lang="fa-IR"/>
              <a:pPr>
                <a:defRPr/>
              </a:pPr>
              <a:t>‹#›</a:t>
            </a:fld>
            <a:endParaRPr lang="fa-IR"/>
          </a:p>
        </p:txBody>
      </p:sp>
    </p:spTree>
  </p:cSld>
  <p:clrMapOvr>
    <a:masterClrMapping/>
  </p:clrMapOvr>
  <p:transition spd="slow">
    <p:push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2494D28-6B19-4BE0-822A-17CBEFC95962}" type="datetimeFigureOut">
              <a:rPr lang="fa-IR"/>
              <a:pPr>
                <a:defRPr/>
              </a:pPr>
              <a:t>1440/11/11</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56B62F70-CD84-44B4-92E9-135C85212A42}" type="slidenum">
              <a:rPr lang="fa-IR"/>
              <a:pPr>
                <a:defRPr/>
              </a:pPr>
              <a:t>‹#›</a:t>
            </a:fld>
            <a:endParaRPr lang="fa-IR"/>
          </a:p>
        </p:txBody>
      </p:sp>
    </p:spTree>
  </p:cSld>
  <p:clrMapOvr>
    <a:masterClrMapping/>
  </p:clrMapOvr>
  <p:transition spd="slow">
    <p:push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BAC5D32-377C-4304-A9A4-7913FF79A07B}" type="datetimeFigureOut">
              <a:rPr lang="fa-IR"/>
              <a:pPr>
                <a:defRPr/>
              </a:pPr>
              <a:t>1440/11/11</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E86CBF4-7B66-4171-95E2-8E8904A7A0BC}" type="slidenum">
              <a:rPr lang="fa-IR"/>
              <a:pPr>
                <a:defRPr/>
              </a:pPr>
              <a:t>‹#›</a:t>
            </a:fld>
            <a:endParaRPr lang="fa-IR"/>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spd="slow">
    <p:push dir="r"/>
  </p:transition>
  <p:timing>
    <p:tnLst>
      <p:par>
        <p:cTn id="1" dur="indefinite" restart="never" nodeType="tmRoot"/>
      </p:par>
    </p:tn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solidFill>
            <a:srgbClr val="C00000"/>
          </a:solidFill>
          <a:scene3d>
            <a:camera prst="orthographicFront"/>
            <a:lightRig rig="threePt" dir="t"/>
          </a:scene3d>
          <a:sp3d>
            <a:bevelT w="139700" prst="cross"/>
          </a:sp3d>
        </p:spPr>
        <p:txBody>
          <a:bodyPr/>
          <a:lstStyle/>
          <a:p>
            <a:r>
              <a:rPr lang="fa-IR" sz="4800" b="1" dirty="0" smtClean="0"/>
              <a:t>کارگاه تریاژ </a:t>
            </a:r>
            <a:r>
              <a:rPr lang="en-US" sz="4800" b="1" dirty="0" smtClean="0"/>
              <a:t>ESI</a:t>
            </a:r>
            <a:endParaRPr lang="en-US" sz="4800" b="1" dirty="0"/>
          </a:p>
        </p:txBody>
      </p:sp>
    </p:spTree>
  </p:cSld>
  <p:clrMapOvr>
    <a:masterClrMapping/>
  </p:clrMapOvr>
  <p:transition spd="slow">
    <p:push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endParaRPr lang="fa-IR" smtClean="0"/>
          </a:p>
        </p:txBody>
      </p:sp>
      <p:pic>
        <p:nvPicPr>
          <p:cNvPr id="10243" name="Content Placeholder 3" descr="7.jpg"/>
          <p:cNvPicPr>
            <a:picLocks noGrp="1" noChangeAspect="1"/>
          </p:cNvPicPr>
          <p:nvPr>
            <p:ph idx="1"/>
          </p:nvPr>
        </p:nvPicPr>
        <p:blipFill>
          <a:blip r:embed="rId2"/>
          <a:srcRect/>
          <a:stretch>
            <a:fillRect/>
          </a:stretch>
        </p:blipFill>
        <p:spPr>
          <a:xfrm>
            <a:off x="685800" y="457200"/>
            <a:ext cx="7829550" cy="6126163"/>
          </a:xfrm>
          <a:solidFill>
            <a:srgbClr val="C00000"/>
          </a:solidFill>
          <a:ln w="38100">
            <a:solidFill>
              <a:srgbClr val="C00000"/>
            </a:solidFill>
          </a:ln>
        </p:spPr>
      </p:pic>
    </p:spTree>
  </p:cSld>
  <p:clrMapOvr>
    <a:masterClrMapping/>
  </p:clrMapOvr>
  <p:transition spd="slow">
    <p:push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4"/>
          <p:cNvSpPr>
            <a:spLocks noGrp="1"/>
          </p:cNvSpPr>
          <p:nvPr>
            <p:ph type="title"/>
          </p:nvPr>
        </p:nvSpPr>
        <p:spPr/>
        <p:txBody>
          <a:bodyPr/>
          <a:lstStyle/>
          <a:p>
            <a:pPr eaLnBrk="1" hangingPunct="1"/>
            <a:endParaRPr lang="fa-IR" smtClean="0"/>
          </a:p>
        </p:txBody>
      </p:sp>
      <p:sp>
        <p:nvSpPr>
          <p:cNvPr id="11267" name="Content Placeholder 2"/>
          <p:cNvSpPr>
            <a:spLocks noGrp="1"/>
          </p:cNvSpPr>
          <p:nvPr>
            <p:ph idx="1"/>
          </p:nvPr>
        </p:nvSpPr>
        <p:spPr>
          <a:solidFill>
            <a:srgbClr val="C00000"/>
          </a:solidFill>
          <a:ln w="57150">
            <a:solidFill>
              <a:schemeClr val="tx1"/>
            </a:solidFill>
          </a:ln>
        </p:spPr>
        <p:txBody>
          <a:bodyPr/>
          <a:lstStyle/>
          <a:p>
            <a:pPr eaLnBrk="1" hangingPunct="1"/>
            <a:r>
              <a:rPr lang="fa-IR" smtClean="0"/>
              <a:t>مداخلاتی که نجات بخشی را در نظر ندارند شامل برخی از مداخلات هستند که تشخیصی یا درمانی بوده اما بهیچ وجه حیات بخش نمی باشند. </a:t>
            </a:r>
          </a:p>
          <a:p>
            <a:pPr eaLnBrk="1" hangingPunct="1"/>
            <a:endParaRPr lang="fa-IR" smtClean="0"/>
          </a:p>
          <a:p>
            <a:pPr eaLnBrk="1" hangingPunct="1"/>
            <a:r>
              <a:rPr lang="fa-IR" smtClean="0"/>
              <a:t>مداخلات نجات بخش در سه محور</a:t>
            </a:r>
          </a:p>
          <a:p>
            <a:pPr eaLnBrk="1" hangingPunct="1">
              <a:buFont typeface="Arial" charset="0"/>
              <a:buNone/>
            </a:pPr>
            <a:r>
              <a:rPr lang="fa-IR" smtClean="0"/>
              <a:t>    </a:t>
            </a:r>
            <a:r>
              <a:rPr lang="fa-IR" b="1" smtClean="0">
                <a:solidFill>
                  <a:srgbClr val="002060"/>
                </a:solidFill>
              </a:rPr>
              <a:t>حفظ راه هوایی، بقاء تنفس                                   یا حمایت از گردش خون بیمار </a:t>
            </a:r>
            <a:r>
              <a:rPr lang="fa-IR" smtClean="0"/>
              <a:t>هدف گیری می شوند</a:t>
            </a:r>
          </a:p>
        </p:txBody>
      </p:sp>
    </p:spTree>
  </p:cSld>
  <p:clrMapOvr>
    <a:masterClrMapping/>
  </p:clrMapOvr>
  <p:transition spd="slow">
    <p:push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76400"/>
            <a:ext cx="8229600" cy="5486400"/>
          </a:xfrm>
        </p:spPr>
        <p:txBody>
          <a:bodyPr rtlCol="1">
            <a:noAutofit/>
          </a:bodyPr>
          <a:lstStyle/>
          <a:p>
            <a:pPr eaLnBrk="1" fontAlgn="auto" hangingPunct="1">
              <a:spcAft>
                <a:spcPts val="0"/>
              </a:spcAft>
              <a:buFont typeface="Arial" pitchFamily="34" charset="0"/>
              <a:buChar char="•"/>
              <a:defRPr/>
            </a:pPr>
            <a:r>
              <a:rPr lang="fa-IR" sz="2400" dirty="0"/>
              <a:t>آیا بیمار راه هوایی سالم و باز دارد ؟ </a:t>
            </a:r>
            <a:endParaRPr lang="en-US" sz="2400" dirty="0"/>
          </a:p>
          <a:p>
            <a:pPr eaLnBrk="1" fontAlgn="auto" hangingPunct="1">
              <a:spcAft>
                <a:spcPts val="0"/>
              </a:spcAft>
              <a:buFont typeface="Arial" pitchFamily="34" charset="0"/>
              <a:buChar char="•"/>
              <a:defRPr/>
            </a:pPr>
            <a:r>
              <a:rPr lang="fa-IR" sz="2400" dirty="0"/>
              <a:t>آیا بیمار تنفس می کند</a:t>
            </a:r>
            <a:r>
              <a:rPr lang="fa-IR" sz="2400" dirty="0" smtClean="0"/>
              <a:t>؟</a:t>
            </a:r>
            <a:endParaRPr lang="en-US" sz="2400" dirty="0"/>
          </a:p>
          <a:p>
            <a:pPr eaLnBrk="1" fontAlgn="auto" hangingPunct="1">
              <a:spcAft>
                <a:spcPts val="0"/>
              </a:spcAft>
              <a:buFont typeface="Arial" pitchFamily="34" charset="0"/>
              <a:buChar char="•"/>
              <a:defRPr/>
            </a:pPr>
            <a:r>
              <a:rPr lang="fa-IR" sz="2400" dirty="0"/>
              <a:t>آیا بیمار نبض دارد ؟ </a:t>
            </a:r>
            <a:endParaRPr lang="en-US" sz="2400" dirty="0"/>
          </a:p>
          <a:p>
            <a:pPr eaLnBrk="1" fontAlgn="auto" hangingPunct="1">
              <a:spcAft>
                <a:spcPts val="0"/>
              </a:spcAft>
              <a:buFont typeface="Arial" pitchFamily="34" charset="0"/>
              <a:buChar char="•"/>
              <a:defRPr/>
            </a:pPr>
            <a:r>
              <a:rPr lang="fa-IR" sz="2400" dirty="0"/>
              <a:t>آیا پرستاردرباره سرعت ، ریتم و کیفیت نبض نگرانی دارد ؟ </a:t>
            </a:r>
            <a:endParaRPr lang="fa-IR" sz="2400" dirty="0" smtClean="0"/>
          </a:p>
          <a:p>
            <a:pPr eaLnBrk="1" fontAlgn="auto" hangingPunct="1">
              <a:spcAft>
                <a:spcPts val="0"/>
              </a:spcAft>
              <a:buFont typeface="Arial" pitchFamily="34" charset="0"/>
              <a:buNone/>
              <a:defRPr/>
            </a:pPr>
            <a:endParaRPr lang="en-US" sz="2400" dirty="0"/>
          </a:p>
          <a:p>
            <a:pPr eaLnBrk="1" fontAlgn="auto" hangingPunct="1">
              <a:spcAft>
                <a:spcPts val="0"/>
              </a:spcAft>
              <a:buFont typeface="Arial" pitchFamily="34" charset="0"/>
              <a:buChar char="•"/>
              <a:defRPr/>
            </a:pPr>
            <a:r>
              <a:rPr lang="fa-IR" sz="2400" dirty="0"/>
              <a:t>آیا به منظور حفظ توانایی بیمار </a:t>
            </a:r>
            <a:r>
              <a:rPr lang="fa-IR" sz="2400" dirty="0" smtClean="0"/>
              <a:t>برای باز </a:t>
            </a:r>
            <a:r>
              <a:rPr lang="fa-IR" sz="2400" dirty="0"/>
              <a:t>نگهداشتن </a:t>
            </a:r>
            <a:r>
              <a:rPr lang="fa-IR" sz="2400" dirty="0" smtClean="0"/>
              <a:t>راه </a:t>
            </a:r>
            <a:r>
              <a:rPr lang="fa-IR" sz="2400" dirty="0"/>
              <a:t>هوایی </a:t>
            </a:r>
            <a:r>
              <a:rPr lang="fa-IR" sz="2400" dirty="0" smtClean="0"/>
              <a:t>، </a:t>
            </a:r>
            <a:r>
              <a:rPr lang="fa-IR" sz="2400" dirty="0"/>
              <a:t>تنفس خودبخودی و یا اکسیژناسیون کافی، این بیمار قبل از بیمارستان لوله گذاری شده است ؟ </a:t>
            </a:r>
            <a:endParaRPr lang="fa-IR" sz="2400" dirty="0" smtClean="0"/>
          </a:p>
          <a:p>
            <a:pPr eaLnBrk="1" fontAlgn="auto" hangingPunct="1">
              <a:spcAft>
                <a:spcPts val="0"/>
              </a:spcAft>
              <a:buFont typeface="Arial" pitchFamily="34" charset="0"/>
              <a:buNone/>
              <a:defRPr/>
            </a:pPr>
            <a:endParaRPr lang="en-US" sz="2400" dirty="0"/>
          </a:p>
          <a:p>
            <a:pPr eaLnBrk="1" fontAlgn="auto" hangingPunct="1">
              <a:spcAft>
                <a:spcPts val="0"/>
              </a:spcAft>
              <a:buFont typeface="Arial" pitchFamily="34" charset="0"/>
              <a:buChar char="•"/>
              <a:defRPr/>
            </a:pPr>
            <a:r>
              <a:rPr lang="fa-IR" sz="2400" dirty="0"/>
              <a:t>آیا پرستار توانایی این بیمار را جهت دریافت اکسیژن کافی برای بافت ها در نظر </a:t>
            </a:r>
            <a:r>
              <a:rPr lang="fa-IR" sz="2400" dirty="0" smtClean="0"/>
              <a:t> دارد </a:t>
            </a:r>
            <a:r>
              <a:rPr lang="fa-IR" sz="2400" dirty="0"/>
              <a:t>؟ </a:t>
            </a:r>
            <a:endParaRPr lang="en-US" sz="2400" dirty="0"/>
          </a:p>
          <a:p>
            <a:pPr eaLnBrk="1" fontAlgn="auto" hangingPunct="1">
              <a:spcAft>
                <a:spcPts val="0"/>
              </a:spcAft>
              <a:buFont typeface="Arial" pitchFamily="34" charset="0"/>
              <a:buNone/>
              <a:defRPr/>
            </a:pPr>
            <a:endParaRPr lang="fa-IR" sz="2400" dirty="0"/>
          </a:p>
        </p:txBody>
      </p:sp>
      <p:sp>
        <p:nvSpPr>
          <p:cNvPr id="4" name="Title 1"/>
          <p:cNvSpPr>
            <a:spLocks noGrp="1"/>
          </p:cNvSpPr>
          <p:nvPr>
            <p:ph type="title"/>
          </p:nvPr>
        </p:nvSpPr>
        <p:spPr>
          <a:xfrm>
            <a:off x="457200" y="152400"/>
            <a:ext cx="8229600" cy="1371600"/>
          </a:xfrm>
          <a:solidFill>
            <a:srgbClr val="C00000"/>
          </a:solidFill>
          <a:ln>
            <a:solidFill>
              <a:schemeClr val="tx1"/>
            </a:solidFill>
            <a:prstDash val="lgDashDot"/>
          </a:ln>
          <a:scene3d>
            <a:camera prst="orthographicFront"/>
            <a:lightRig rig="threePt" dir="t"/>
          </a:scene3d>
          <a:sp3d>
            <a:bevelT prst="convex"/>
          </a:sp3d>
        </p:spPr>
        <p:txBody>
          <a:bodyPr rtlCol="1">
            <a:normAutofit fontScale="90000"/>
          </a:bodyPr>
          <a:lstStyle/>
          <a:p>
            <a:pPr eaLnBrk="1" fontAlgn="auto" hangingPunct="1">
              <a:spcAft>
                <a:spcPts val="0"/>
              </a:spcAft>
              <a:defRPr/>
            </a:pPr>
            <a:r>
              <a:rPr lang="fa-IR" sz="4000" b="1" dirty="0" smtClean="0"/>
              <a:t>نقطه تصمیم </a:t>
            </a:r>
            <a:r>
              <a:rPr lang="en-US" sz="4000" b="1" dirty="0" smtClean="0"/>
              <a:t>A</a:t>
            </a:r>
            <a:r>
              <a:rPr lang="fa-IR" sz="4000" b="1" dirty="0" smtClean="0"/>
              <a:t> : آیا این بیمار در حال مرگ است؟ </a:t>
            </a:r>
            <a:r>
              <a:rPr lang="fa-IR" b="1" dirty="0" smtClean="0"/>
              <a:t/>
            </a:r>
            <a:br>
              <a:rPr lang="fa-IR" b="1" dirty="0" smtClean="0"/>
            </a:br>
            <a:endParaRPr lang="fa-IR" dirty="0"/>
          </a:p>
        </p:txBody>
      </p:sp>
    </p:spTree>
  </p:cSld>
  <p:clrMapOvr>
    <a:masterClrMapping/>
  </p:clrMapOvr>
  <p:transition spd="slow">
    <p:push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1">
            <a:normAutofit fontScale="92500" lnSpcReduction="20000"/>
          </a:bodyPr>
          <a:lstStyle/>
          <a:p>
            <a:pPr eaLnBrk="1" fontAlgn="auto" hangingPunct="1">
              <a:spcAft>
                <a:spcPts val="0"/>
              </a:spcAft>
              <a:buFont typeface="Arial" pitchFamily="34" charset="0"/>
              <a:buChar char="•"/>
              <a:defRPr/>
            </a:pPr>
            <a:r>
              <a:rPr lang="fa-IR" dirty="0"/>
              <a:t>بیمار سطح اول </a:t>
            </a:r>
            <a:r>
              <a:rPr lang="en-US" dirty="0"/>
              <a:t>ESI</a:t>
            </a:r>
            <a:r>
              <a:rPr lang="fa-IR" dirty="0"/>
              <a:t> همیشه با شرایطی بی ثبات در بخش اورژانس حضور پیدا می کند. </a:t>
            </a:r>
            <a:endParaRPr lang="fa-IR" dirty="0" smtClean="0"/>
          </a:p>
          <a:p>
            <a:pPr eaLnBrk="1" fontAlgn="auto" hangingPunct="1">
              <a:spcAft>
                <a:spcPts val="0"/>
              </a:spcAft>
              <a:buFont typeface="Arial" pitchFamily="34" charset="0"/>
              <a:buNone/>
              <a:defRPr/>
            </a:pPr>
            <a:endParaRPr lang="fa-IR" dirty="0" smtClean="0"/>
          </a:p>
          <a:p>
            <a:pPr eaLnBrk="1" fontAlgn="auto" hangingPunct="1">
              <a:spcAft>
                <a:spcPts val="0"/>
              </a:spcAft>
              <a:buFont typeface="Arial" pitchFamily="34" charset="0"/>
              <a:buChar char="•"/>
              <a:defRPr/>
            </a:pPr>
            <a:r>
              <a:rPr lang="fa-IR" dirty="0" smtClean="0"/>
              <a:t>بخاطر </a:t>
            </a:r>
            <a:r>
              <a:rPr lang="fa-IR" dirty="0"/>
              <a:t>اینکه بیمار، بدون مراقبت فوری ممکن است بمیرد، اقدام تیمی آغاز می شود، پزشک در یک طرف است و پرستاری مراقبت فشرده و متمرکز را مهیا می کند. </a:t>
            </a:r>
            <a:endParaRPr lang="fa-IR" dirty="0" smtClean="0"/>
          </a:p>
          <a:p>
            <a:pPr eaLnBrk="1" fontAlgn="auto" hangingPunct="1">
              <a:spcAft>
                <a:spcPts val="0"/>
              </a:spcAft>
              <a:buFont typeface="Arial" pitchFamily="34" charset="0"/>
              <a:buNone/>
              <a:defRPr/>
            </a:pPr>
            <a:endParaRPr lang="fa-IR" dirty="0" smtClean="0"/>
          </a:p>
          <a:p>
            <a:pPr eaLnBrk="1" fontAlgn="auto" hangingPunct="1">
              <a:spcAft>
                <a:spcPts val="0"/>
              </a:spcAft>
              <a:buFont typeface="Arial" pitchFamily="34" charset="0"/>
              <a:buChar char="•"/>
              <a:defRPr/>
            </a:pPr>
            <a:r>
              <a:rPr lang="fa-IR" dirty="0" smtClean="0"/>
              <a:t>بیماران </a:t>
            </a:r>
            <a:r>
              <a:rPr lang="fa-IR" dirty="0"/>
              <a:t>سطح اول </a:t>
            </a:r>
            <a:r>
              <a:rPr lang="en-US" dirty="0"/>
              <a:t>ESI</a:t>
            </a:r>
            <a:r>
              <a:rPr lang="fa-IR" dirty="0"/>
              <a:t> سریعاً دیده می شوند زیرا دقت و وقت شناسی در انجام مداخلات می تواند بر میزان شدت بیماری و میزان مرگ و </a:t>
            </a:r>
            <a:r>
              <a:rPr lang="fa-IR" dirty="0" smtClean="0"/>
              <a:t>میر </a:t>
            </a:r>
            <a:r>
              <a:rPr lang="fa-IR" dirty="0"/>
              <a:t>تأثیر بگذارد.</a:t>
            </a:r>
            <a:endParaRPr lang="en-US" dirty="0"/>
          </a:p>
          <a:p>
            <a:pPr eaLnBrk="1" fontAlgn="auto" hangingPunct="1">
              <a:spcAft>
                <a:spcPts val="0"/>
              </a:spcAft>
              <a:buFont typeface="Arial" pitchFamily="34" charset="0"/>
              <a:buChar char="•"/>
              <a:defRPr/>
            </a:pPr>
            <a:endParaRPr lang="fa-IR" dirty="0"/>
          </a:p>
        </p:txBody>
      </p:sp>
      <p:sp>
        <p:nvSpPr>
          <p:cNvPr id="4" name="Title 1"/>
          <p:cNvSpPr>
            <a:spLocks noGrp="1"/>
          </p:cNvSpPr>
          <p:nvPr>
            <p:ph type="title"/>
          </p:nvPr>
        </p:nvSpPr>
        <p:spPr>
          <a:solidFill>
            <a:srgbClr val="C00000"/>
          </a:solidFill>
          <a:ln>
            <a:solidFill>
              <a:schemeClr val="tx1"/>
            </a:solidFill>
            <a:prstDash val="lgDashDot"/>
          </a:ln>
          <a:scene3d>
            <a:camera prst="orthographicFront"/>
            <a:lightRig rig="threePt" dir="t"/>
          </a:scene3d>
          <a:sp3d>
            <a:bevelT prst="convex"/>
          </a:sp3d>
        </p:spPr>
        <p:txBody>
          <a:bodyPr rtlCol="1">
            <a:normAutofit fontScale="90000"/>
          </a:bodyPr>
          <a:lstStyle/>
          <a:p>
            <a:pPr eaLnBrk="1" fontAlgn="auto" hangingPunct="1">
              <a:spcAft>
                <a:spcPts val="0"/>
              </a:spcAft>
              <a:defRPr/>
            </a:pPr>
            <a:r>
              <a:rPr lang="fa-IR" sz="4000" b="1" dirty="0" smtClean="0"/>
              <a:t>نقطه تصمیم </a:t>
            </a:r>
            <a:r>
              <a:rPr lang="en-US" sz="4000" b="1" dirty="0" smtClean="0"/>
              <a:t>A</a:t>
            </a:r>
            <a:r>
              <a:rPr lang="fa-IR" sz="4000" b="1" dirty="0" smtClean="0"/>
              <a:t> : آیا این بیمار در حال مرگ است؟ </a:t>
            </a:r>
            <a:r>
              <a:rPr lang="fa-IR" b="1" dirty="0" smtClean="0"/>
              <a:t/>
            </a:r>
            <a:br>
              <a:rPr lang="fa-IR" b="1" dirty="0" smtClean="0"/>
            </a:br>
            <a:endParaRPr lang="fa-IR" dirty="0"/>
          </a:p>
        </p:txBody>
      </p:sp>
    </p:spTree>
  </p:cSld>
  <p:clrMapOvr>
    <a:masterClrMapping/>
  </p:clrMapOvr>
  <p:transition spd="slow">
    <p:push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p:txBody>
          <a:bodyPr/>
          <a:lstStyle/>
          <a:p>
            <a:pPr eaLnBrk="1" hangingPunct="1"/>
            <a:r>
              <a:rPr lang="fa-IR" smtClean="0"/>
              <a:t>وقتی که تشخیص داده شد که بیمار به مداخله حیات بخش فوری احتیاج دارد یا نه، پرستار تریاژ همچنین سطح هوشیاری بیمار را مشخص می کند.</a:t>
            </a:r>
          </a:p>
          <a:p>
            <a:pPr eaLnBrk="1" hangingPunct="1">
              <a:buFont typeface="Arial" charset="0"/>
              <a:buNone/>
            </a:pPr>
            <a:r>
              <a:rPr lang="fa-IR" smtClean="0"/>
              <a:t> </a:t>
            </a:r>
          </a:p>
          <a:p>
            <a:pPr eaLnBrk="1" hangingPunct="1">
              <a:buFont typeface="Arial" charset="0"/>
              <a:buNone/>
            </a:pPr>
            <a:r>
              <a:rPr lang="fa-IR" smtClean="0"/>
              <a:t>   الگوریتم </a:t>
            </a:r>
            <a:r>
              <a:rPr lang="en-US" smtClean="0">
                <a:cs typeface="Arial" charset="0"/>
              </a:rPr>
              <a:t>ESI</a:t>
            </a:r>
            <a:r>
              <a:rPr lang="fa-IR" smtClean="0"/>
              <a:t> مقیاس</a:t>
            </a:r>
            <a:r>
              <a:rPr lang="en-US" smtClean="0">
                <a:cs typeface="Arial" charset="0"/>
              </a:rPr>
              <a:t>AVPU</a:t>
            </a:r>
            <a:r>
              <a:rPr lang="fa-IR" smtClean="0"/>
              <a:t>  </a:t>
            </a:r>
            <a:endParaRPr lang="en-US" smtClean="0">
              <a:cs typeface="Arial" charset="0"/>
            </a:endParaRPr>
          </a:p>
          <a:p>
            <a:pPr eaLnBrk="1" hangingPunct="1"/>
            <a:r>
              <a:rPr lang="fa-IR" smtClean="0"/>
              <a:t>    </a:t>
            </a:r>
            <a:r>
              <a:rPr lang="en-US" smtClean="0">
                <a:cs typeface="Arial" charset="0"/>
              </a:rPr>
              <a:t>(alert , verbal,  pain, unresponisive)</a:t>
            </a:r>
            <a:r>
              <a:rPr lang="fa-IR" smtClean="0"/>
              <a:t> را مورد استفاده قرار می دهد. هدف این بخش از الگوریتم شناسایی بیماری است که  تغییرات شدید سطح هوشیاری دارد</a:t>
            </a:r>
          </a:p>
        </p:txBody>
      </p:sp>
      <p:sp>
        <p:nvSpPr>
          <p:cNvPr id="4" name="Title 1"/>
          <p:cNvSpPr>
            <a:spLocks noGrp="1"/>
          </p:cNvSpPr>
          <p:nvPr>
            <p:ph type="title"/>
          </p:nvPr>
        </p:nvSpPr>
        <p:spPr>
          <a:solidFill>
            <a:srgbClr val="C00000"/>
          </a:solidFill>
          <a:ln>
            <a:solidFill>
              <a:schemeClr val="tx1"/>
            </a:solidFill>
            <a:prstDash val="lgDashDot"/>
          </a:ln>
          <a:scene3d>
            <a:camera prst="orthographicFront"/>
            <a:lightRig rig="threePt" dir="t"/>
          </a:scene3d>
          <a:sp3d>
            <a:bevelT prst="convex"/>
          </a:sp3d>
        </p:spPr>
        <p:txBody>
          <a:bodyPr rtlCol="1">
            <a:normAutofit fontScale="90000"/>
          </a:bodyPr>
          <a:lstStyle/>
          <a:p>
            <a:pPr eaLnBrk="1" fontAlgn="auto" hangingPunct="1">
              <a:spcAft>
                <a:spcPts val="0"/>
              </a:spcAft>
              <a:defRPr/>
            </a:pPr>
            <a:r>
              <a:rPr lang="fa-IR" sz="4000" b="1" dirty="0" smtClean="0"/>
              <a:t>نقطه تصمیم </a:t>
            </a:r>
            <a:r>
              <a:rPr lang="en-US" sz="4000" b="1" dirty="0" smtClean="0"/>
              <a:t>A</a:t>
            </a:r>
            <a:r>
              <a:rPr lang="fa-IR" sz="4000" b="1" dirty="0" smtClean="0"/>
              <a:t> : آیا این بیمار در حال مرگ است؟ </a:t>
            </a:r>
            <a:r>
              <a:rPr lang="fa-IR" b="1" dirty="0" smtClean="0"/>
              <a:t/>
            </a:r>
            <a:br>
              <a:rPr lang="fa-IR" b="1" dirty="0" smtClean="0"/>
            </a:br>
            <a:endParaRPr lang="fa-IR" dirty="0"/>
          </a:p>
        </p:txBody>
      </p:sp>
    </p:spTree>
  </p:cSld>
  <p:clrMapOvr>
    <a:masterClrMapping/>
  </p:clrMapOvr>
  <p:transition spd="slow">
    <p:push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endParaRPr lang="fa-IR" smtClean="0"/>
          </a:p>
        </p:txBody>
      </p:sp>
      <p:pic>
        <p:nvPicPr>
          <p:cNvPr id="15363" name="Content Placeholder 3" descr="8.jpg"/>
          <p:cNvPicPr>
            <a:picLocks noGrp="1" noChangeAspect="1"/>
          </p:cNvPicPr>
          <p:nvPr>
            <p:ph idx="1"/>
          </p:nvPr>
        </p:nvPicPr>
        <p:blipFill>
          <a:blip r:embed="rId2"/>
          <a:srcRect/>
          <a:stretch>
            <a:fillRect/>
          </a:stretch>
        </p:blipFill>
        <p:spPr>
          <a:xfrm>
            <a:off x="2362200" y="304800"/>
            <a:ext cx="4664075" cy="6261100"/>
          </a:xfrm>
          <a:ln w="38100">
            <a:solidFill>
              <a:srgbClr val="C00000"/>
            </a:solidFill>
          </a:ln>
        </p:spPr>
      </p:pic>
    </p:spTree>
  </p:cSld>
  <p:clrMapOvr>
    <a:masterClrMapping/>
  </p:clrMapOvr>
  <p:transition spd="slow">
    <p:push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endParaRPr lang="fa-IR" smtClean="0"/>
          </a:p>
        </p:txBody>
      </p:sp>
      <p:sp>
        <p:nvSpPr>
          <p:cNvPr id="3" name="Content Placeholder 2"/>
          <p:cNvSpPr>
            <a:spLocks noGrp="1"/>
          </p:cNvSpPr>
          <p:nvPr>
            <p:ph idx="1"/>
          </p:nvPr>
        </p:nvSpPr>
        <p:spPr/>
        <p:txBody>
          <a:bodyPr rtlCol="1">
            <a:normAutofit fontScale="92500" lnSpcReduction="20000"/>
          </a:bodyPr>
          <a:lstStyle/>
          <a:p>
            <a:pPr eaLnBrk="1" fontAlgn="auto" hangingPunct="1">
              <a:spcAft>
                <a:spcPts val="0"/>
              </a:spcAft>
              <a:buFont typeface="Arial" pitchFamily="34" charset="0"/>
              <a:buChar char="•"/>
              <a:defRPr/>
            </a:pPr>
            <a:r>
              <a:rPr lang="fa-IR" dirty="0" smtClean="0"/>
              <a:t>پرستار تریاژ لازم است که این بیمار را طبق برنامه ریزی جهت تعیین تغییر سطح هوشیاری شناسایی کند و اهمیت حیاتی برای بیمار </a:t>
            </a:r>
            <a:r>
              <a:rPr lang="en-US" dirty="0" smtClean="0"/>
              <a:t>alert</a:t>
            </a:r>
            <a:r>
              <a:rPr lang="fa-IR" dirty="0" smtClean="0"/>
              <a:t> قبلی است که اکنون به درد </a:t>
            </a:r>
            <a:r>
              <a:rPr lang="en-US" dirty="0" smtClean="0">
                <a:solidFill>
                  <a:srgbClr val="C00000"/>
                </a:solidFill>
              </a:rPr>
              <a:t>(pain) p</a:t>
            </a:r>
            <a:r>
              <a:rPr lang="fa-IR" dirty="0" smtClean="0"/>
              <a:t>پاسخ می دهد و یا </a:t>
            </a:r>
            <a:r>
              <a:rPr lang="en-US" dirty="0" smtClean="0">
                <a:solidFill>
                  <a:srgbClr val="C00000"/>
                </a:solidFill>
              </a:rPr>
              <a:t>(unresponsive) U</a:t>
            </a:r>
            <a:r>
              <a:rPr lang="fa-IR" dirty="0" smtClean="0">
                <a:solidFill>
                  <a:srgbClr val="C00000"/>
                </a:solidFill>
              </a:rPr>
              <a:t> </a:t>
            </a:r>
            <a:r>
              <a:rPr lang="fa-IR" dirty="0" smtClean="0"/>
              <a:t>می باشد. </a:t>
            </a:r>
          </a:p>
          <a:p>
            <a:pPr eaLnBrk="1" fontAlgn="auto" hangingPunct="1">
              <a:spcAft>
                <a:spcPts val="0"/>
              </a:spcAft>
              <a:buFont typeface="Arial" pitchFamily="34" charset="0"/>
              <a:buNone/>
              <a:defRPr/>
            </a:pPr>
            <a:endParaRPr lang="fa-IR" dirty="0" smtClean="0"/>
          </a:p>
          <a:p>
            <a:pPr eaLnBrk="1" fontAlgn="auto" hangingPunct="1">
              <a:spcAft>
                <a:spcPts val="0"/>
              </a:spcAft>
              <a:buFont typeface="Arial" pitchFamily="34" charset="0"/>
              <a:buChar char="•"/>
              <a:defRPr/>
            </a:pPr>
            <a:r>
              <a:rPr lang="fa-IR" dirty="0" smtClean="0"/>
              <a:t>عدم واکنش </a:t>
            </a:r>
            <a:r>
              <a:rPr lang="en-US" dirty="0" smtClean="0"/>
              <a:t>(unresponsiveness)</a:t>
            </a:r>
            <a:r>
              <a:rPr lang="fa-IR" dirty="0" smtClean="0"/>
              <a:t> در زمینه تغییرات حاد در وضعیت نرولوژیکی است نه برای بیماری که   با سابقه ای از مشکلات روانی،دمانس ویا آفازی شناسایی شده قبلی مورد ارزیابی قرار می گیرد. هر بیماری که دارای عدم واکنش است شامل بیمار مسموم بدون واکنش  به محرکهای دردناک در شرایط سطح یک قرار می گیرد و باید سریعاً ارزیابی گردد .</a:t>
            </a:r>
            <a:endParaRPr lang="fa-IR" dirty="0"/>
          </a:p>
        </p:txBody>
      </p:sp>
    </p:spTree>
  </p:cSld>
  <p:clrMapOvr>
    <a:masterClrMapping/>
  </p:clrMapOvr>
  <p:transition spd="slow">
    <p:push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endParaRPr lang="fa-IR" smtClean="0"/>
          </a:p>
        </p:txBody>
      </p:sp>
      <p:sp>
        <p:nvSpPr>
          <p:cNvPr id="3" name="Content Placeholder 2"/>
          <p:cNvSpPr>
            <a:spLocks noGrp="1"/>
          </p:cNvSpPr>
          <p:nvPr>
            <p:ph idx="1"/>
          </p:nvPr>
        </p:nvSpPr>
        <p:spPr>
          <a:xfrm>
            <a:off x="457200" y="228600"/>
            <a:ext cx="8229600" cy="4525963"/>
          </a:xfrm>
        </p:spPr>
        <p:txBody>
          <a:bodyPr rtlCol="1">
            <a:noAutofit/>
          </a:bodyPr>
          <a:lstStyle/>
          <a:p>
            <a:pPr eaLnBrk="1" fontAlgn="auto" hangingPunct="1">
              <a:spcAft>
                <a:spcPts val="0"/>
              </a:spcAft>
              <a:buFont typeface="Arial" pitchFamily="34" charset="0"/>
              <a:buChar char="•"/>
              <a:defRPr/>
            </a:pPr>
            <a:r>
              <a:rPr lang="fa-IR" sz="2800" dirty="0"/>
              <a:t> یک بیمار سطح اول </a:t>
            </a:r>
            <a:r>
              <a:rPr lang="en-US" sz="2800" dirty="0"/>
              <a:t>ESI</a:t>
            </a:r>
            <a:r>
              <a:rPr lang="fa-IR" sz="2800" dirty="0"/>
              <a:t> همیشه با آمبولانس به بخش اورژانس آورده نمی شود. بیماری با مصرف بیش از حد دارو یا مسمومیت شدید با الکل امکان دارد پشت در ورودی اصلی بیفتد. بچه ها ممکن است با اتومبیل آورده شوند ویا تا بخش اورژانس به دوش گرفته شوند . پرستار مجرب تریاژ می تواند فوراً این بیمار با وضعیت بحرانی یا وخیم را تشخیص دهد</a:t>
            </a:r>
            <a:r>
              <a:rPr lang="fa-IR" sz="2800" dirty="0" smtClean="0"/>
              <a:t>.</a:t>
            </a:r>
          </a:p>
          <a:p>
            <a:pPr eaLnBrk="1" fontAlgn="auto" hangingPunct="1">
              <a:spcAft>
                <a:spcPts val="0"/>
              </a:spcAft>
              <a:buFont typeface="Arial" pitchFamily="34" charset="0"/>
              <a:buNone/>
              <a:defRPr/>
            </a:pPr>
            <a:endParaRPr lang="fa-IR" sz="2800" dirty="0" smtClean="0"/>
          </a:p>
          <a:p>
            <a:pPr eaLnBrk="1" fontAlgn="auto" hangingPunct="1">
              <a:spcAft>
                <a:spcPts val="0"/>
              </a:spcAft>
              <a:buFont typeface="Arial" pitchFamily="34" charset="0"/>
              <a:buChar char="•"/>
              <a:defRPr/>
            </a:pPr>
            <a:r>
              <a:rPr lang="fa-IR" sz="2800" dirty="0" smtClean="0"/>
              <a:t> </a:t>
            </a:r>
            <a:r>
              <a:rPr lang="fa-IR" sz="2800" dirty="0"/>
              <a:t>با یک ارزیابی دقیق، پرستار تریاژ بیماری را که در حادترین وضعیت است تشخیص می دهد. این بیمار فوراً به محیط درمان برده شده و تلاش برای احیاء آن آغاز می گردد</a:t>
            </a:r>
            <a:r>
              <a:rPr lang="fa-IR" sz="2800" dirty="0" smtClean="0"/>
              <a:t>.</a:t>
            </a:r>
          </a:p>
          <a:p>
            <a:pPr eaLnBrk="1" fontAlgn="auto" hangingPunct="1">
              <a:spcAft>
                <a:spcPts val="0"/>
              </a:spcAft>
              <a:buFont typeface="Arial" pitchFamily="34" charset="0"/>
              <a:buNone/>
              <a:defRPr/>
            </a:pPr>
            <a:endParaRPr lang="fa-IR" sz="2800" dirty="0" smtClean="0"/>
          </a:p>
          <a:p>
            <a:pPr eaLnBrk="1" fontAlgn="auto" hangingPunct="1">
              <a:spcAft>
                <a:spcPts val="0"/>
              </a:spcAft>
              <a:buFont typeface="Arial" pitchFamily="34" charset="0"/>
              <a:buChar char="•"/>
              <a:defRPr/>
            </a:pPr>
            <a:r>
              <a:rPr lang="fa-IR" sz="2800" dirty="0"/>
              <a:t> </a:t>
            </a:r>
            <a:r>
              <a:rPr lang="fa-IR" sz="2800" dirty="0">
                <a:solidFill>
                  <a:schemeClr val="accent6">
                    <a:lumMod val="75000"/>
                  </a:schemeClr>
                </a:solidFill>
              </a:rPr>
              <a:t>بیمارانی که بعنوان سطح اول</a:t>
            </a:r>
            <a:r>
              <a:rPr lang="en-US" sz="2800" dirty="0">
                <a:solidFill>
                  <a:schemeClr val="accent6">
                    <a:lumMod val="75000"/>
                  </a:schemeClr>
                </a:solidFill>
              </a:rPr>
              <a:t>ESI</a:t>
            </a:r>
            <a:r>
              <a:rPr lang="fa-IR" sz="2800" dirty="0">
                <a:solidFill>
                  <a:schemeClr val="accent6">
                    <a:lumMod val="75000"/>
                  </a:schemeClr>
                </a:solidFill>
              </a:rPr>
              <a:t> ارزیابی می شوند تقریباً 1 تا3 درصد از تمام بیماران اورژانس  را تشکیل می دهند. </a:t>
            </a:r>
          </a:p>
        </p:txBody>
      </p:sp>
    </p:spTree>
  </p:cSld>
  <p:clrMapOvr>
    <a:masterClrMapping/>
  </p:clrMapOvr>
  <p:transition spd="slow">
    <p:push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cene3d>
            <a:camera prst="perspectiveRelaxedModerately"/>
            <a:lightRig rig="threePt" dir="t"/>
          </a:scene3d>
        </p:spPr>
        <p:txBody>
          <a:bodyPr rtlCol="1">
            <a:normAutofit/>
          </a:bodyPr>
          <a:lstStyle/>
          <a:p>
            <a:pPr eaLnBrk="1" fontAlgn="auto" hangingPunct="1">
              <a:spcAft>
                <a:spcPts val="0"/>
              </a:spcAft>
              <a:defRPr/>
            </a:pPr>
            <a:r>
              <a:rPr lang="fa-IR" dirty="0" smtClean="0">
                <a:solidFill>
                  <a:schemeClr val="accent2">
                    <a:lumMod val="75000"/>
                  </a:schemeClr>
                </a:solidFill>
              </a:rPr>
              <a:t>نمونه هایی از سطح اول </a:t>
            </a:r>
            <a:r>
              <a:rPr lang="en-US" dirty="0" smtClean="0">
                <a:solidFill>
                  <a:schemeClr val="accent2">
                    <a:lumMod val="75000"/>
                  </a:schemeClr>
                </a:solidFill>
              </a:rPr>
              <a:t>ESI</a:t>
            </a:r>
            <a:r>
              <a:rPr lang="fa-IR" dirty="0" smtClean="0">
                <a:solidFill>
                  <a:schemeClr val="accent2">
                    <a:lumMod val="75000"/>
                  </a:schemeClr>
                </a:solidFill>
              </a:rPr>
              <a:t>:</a:t>
            </a:r>
            <a:endParaRPr lang="fa-IR" dirty="0">
              <a:solidFill>
                <a:schemeClr val="accent2">
                  <a:lumMod val="75000"/>
                </a:schemeClr>
              </a:solidFill>
            </a:endParaRPr>
          </a:p>
        </p:txBody>
      </p:sp>
      <p:sp>
        <p:nvSpPr>
          <p:cNvPr id="18435" name="Text Placeholder 4"/>
          <p:cNvSpPr>
            <a:spLocks noGrp="1"/>
          </p:cNvSpPr>
          <p:nvPr>
            <p:ph type="body" idx="1"/>
          </p:nvPr>
        </p:nvSpPr>
        <p:spPr/>
        <p:txBody>
          <a:bodyPr/>
          <a:lstStyle/>
          <a:p>
            <a:pPr eaLnBrk="1" hangingPunct="1"/>
            <a:endParaRPr lang="fa-IR" smtClean="0"/>
          </a:p>
        </p:txBody>
      </p:sp>
      <p:sp>
        <p:nvSpPr>
          <p:cNvPr id="3" name="Content Placeholder 2"/>
          <p:cNvSpPr>
            <a:spLocks noGrp="1"/>
          </p:cNvSpPr>
          <p:nvPr>
            <p:ph sz="half" idx="2"/>
          </p:nvPr>
        </p:nvSpPr>
        <p:spPr>
          <a:xfrm>
            <a:off x="457200" y="1447800"/>
            <a:ext cx="4040188" cy="4678363"/>
          </a:xfrm>
          <a:solidFill>
            <a:srgbClr val="C00000"/>
          </a:solidFill>
          <a:ln w="28575">
            <a:solidFill>
              <a:srgbClr val="C00000"/>
            </a:solidFill>
          </a:ln>
          <a:scene3d>
            <a:camera prst="orthographicFront"/>
            <a:lightRig rig="threePt" dir="t"/>
          </a:scene3d>
          <a:sp3d>
            <a:bevelT prst="convex"/>
          </a:sp3d>
        </p:spPr>
        <p:txBody>
          <a:bodyPr rtlCol="1">
            <a:normAutofit fontScale="92500" lnSpcReduction="10000"/>
          </a:bodyPr>
          <a:lstStyle/>
          <a:p>
            <a:pPr eaLnBrk="1" fontAlgn="auto" hangingPunct="1">
              <a:spcAft>
                <a:spcPts val="0"/>
              </a:spcAft>
              <a:buFont typeface="Arial" pitchFamily="34" charset="0"/>
              <a:buChar char="•"/>
              <a:defRPr/>
            </a:pPr>
            <a:r>
              <a:rPr lang="fa-IR" dirty="0" smtClean="0"/>
              <a:t>ضربان </a:t>
            </a:r>
            <a:r>
              <a:rPr lang="fa-IR" dirty="0"/>
              <a:t>خیلی شدید یا بسیار ضعیف قلب با نشانه های نارسایی گردش خون</a:t>
            </a:r>
            <a:endParaRPr lang="en-US" dirty="0"/>
          </a:p>
          <a:p>
            <a:pPr eaLnBrk="1" fontAlgn="auto" hangingPunct="1">
              <a:spcAft>
                <a:spcPts val="0"/>
              </a:spcAft>
              <a:buFont typeface="Arial" pitchFamily="34" charset="0"/>
              <a:buChar char="•"/>
              <a:defRPr/>
            </a:pPr>
            <a:r>
              <a:rPr lang="fa-IR" dirty="0"/>
              <a:t>فشار خون بسیار پایین با علائم هیپو پرفیوژن </a:t>
            </a:r>
            <a:endParaRPr lang="en-US" dirty="0"/>
          </a:p>
          <a:p>
            <a:pPr eaLnBrk="1" fontAlgn="auto" hangingPunct="1">
              <a:spcAft>
                <a:spcPts val="0"/>
              </a:spcAft>
              <a:buFont typeface="Arial" pitchFamily="34" charset="0"/>
              <a:buChar char="•"/>
              <a:defRPr/>
            </a:pPr>
            <a:r>
              <a:rPr lang="fa-IR" dirty="0"/>
              <a:t>بیمارترومایی که به احیای کلوئیدی و کریستالوئید فوری نیاز دارد</a:t>
            </a:r>
            <a:endParaRPr lang="en-US" dirty="0"/>
          </a:p>
          <a:p>
            <a:pPr eaLnBrk="1" fontAlgn="auto" hangingPunct="1">
              <a:spcAft>
                <a:spcPts val="0"/>
              </a:spcAft>
              <a:buFont typeface="Arial" pitchFamily="34" charset="0"/>
              <a:buChar char="•"/>
              <a:defRPr/>
            </a:pPr>
            <a:r>
              <a:rPr lang="fa-IR" dirty="0"/>
              <a:t>درد قفسه سینه، رنگ پریدگی،تعریق، فشار خون </a:t>
            </a:r>
            <a:r>
              <a:rPr lang="en-US" dirty="0"/>
              <a:t>70/pulse </a:t>
            </a:r>
          </a:p>
          <a:p>
            <a:pPr eaLnBrk="1" fontAlgn="auto" hangingPunct="1">
              <a:spcAft>
                <a:spcPts val="0"/>
              </a:spcAft>
              <a:buFont typeface="Arial" pitchFamily="34" charset="0"/>
              <a:buChar char="•"/>
              <a:defRPr/>
            </a:pPr>
            <a:r>
              <a:rPr lang="fa-IR" dirty="0"/>
              <a:t>ضعف، سرگیجه، ضربان قلب کمتر یا مساوی 30 عدد در دقیقه</a:t>
            </a:r>
            <a:endParaRPr lang="en-US" dirty="0"/>
          </a:p>
          <a:p>
            <a:pPr eaLnBrk="1" fontAlgn="auto" hangingPunct="1">
              <a:spcAft>
                <a:spcPts val="0"/>
              </a:spcAft>
              <a:buFont typeface="Arial" pitchFamily="34" charset="0"/>
              <a:buChar char="•"/>
              <a:defRPr/>
            </a:pPr>
            <a:r>
              <a:rPr lang="fa-IR" dirty="0"/>
              <a:t>واکنش آنافیلاکتیک </a:t>
            </a:r>
            <a:endParaRPr lang="en-US" dirty="0"/>
          </a:p>
          <a:p>
            <a:pPr eaLnBrk="1" fontAlgn="auto" hangingPunct="1">
              <a:spcAft>
                <a:spcPts val="0"/>
              </a:spcAft>
              <a:buFont typeface="Arial" pitchFamily="34" charset="0"/>
              <a:buChar char="•"/>
              <a:defRPr/>
            </a:pPr>
            <a:r>
              <a:rPr lang="fa-IR" dirty="0"/>
              <a:t>نوزادی که ضعف حاد دارد </a:t>
            </a:r>
            <a:endParaRPr lang="en-US" dirty="0"/>
          </a:p>
          <a:p>
            <a:pPr eaLnBrk="1" fontAlgn="auto" hangingPunct="1">
              <a:spcAft>
                <a:spcPts val="0"/>
              </a:spcAft>
              <a:buFont typeface="Arial" pitchFamily="34" charset="0"/>
              <a:buChar char="•"/>
              <a:defRPr/>
            </a:pPr>
            <a:r>
              <a:rPr lang="fa-IR" dirty="0"/>
              <a:t>عدم واکنش با بوی شدید الکل</a:t>
            </a:r>
            <a:endParaRPr lang="en-US" dirty="0"/>
          </a:p>
          <a:p>
            <a:pPr eaLnBrk="1" fontAlgn="auto" hangingPunct="1">
              <a:spcAft>
                <a:spcPts val="0"/>
              </a:spcAft>
              <a:buFont typeface="Arial" pitchFamily="34" charset="0"/>
              <a:buChar char="•"/>
              <a:defRPr/>
            </a:pPr>
            <a:endParaRPr lang="fa-IR" dirty="0"/>
          </a:p>
        </p:txBody>
      </p:sp>
      <p:sp>
        <p:nvSpPr>
          <p:cNvPr id="18439" name="Text Placeholder 5"/>
          <p:cNvSpPr>
            <a:spLocks noGrp="1"/>
          </p:cNvSpPr>
          <p:nvPr>
            <p:ph type="body" sz="quarter" idx="3"/>
          </p:nvPr>
        </p:nvSpPr>
        <p:spPr/>
        <p:txBody>
          <a:bodyPr/>
          <a:lstStyle/>
          <a:p>
            <a:pPr eaLnBrk="1" hangingPunct="1"/>
            <a:endParaRPr lang="fa-IR" smtClean="0"/>
          </a:p>
        </p:txBody>
      </p:sp>
      <p:sp>
        <p:nvSpPr>
          <p:cNvPr id="7" name="Content Placeholder 6"/>
          <p:cNvSpPr>
            <a:spLocks noGrp="1"/>
          </p:cNvSpPr>
          <p:nvPr>
            <p:ph sz="quarter" idx="4"/>
          </p:nvPr>
        </p:nvSpPr>
        <p:spPr>
          <a:xfrm>
            <a:off x="4645025" y="1447800"/>
            <a:ext cx="4041775" cy="4678363"/>
          </a:xfrm>
          <a:solidFill>
            <a:srgbClr val="C00000"/>
          </a:solidFill>
          <a:ln w="28575">
            <a:solidFill>
              <a:srgbClr val="C00000"/>
            </a:solidFill>
          </a:ln>
          <a:scene3d>
            <a:camera prst="orthographicFront"/>
            <a:lightRig rig="threePt" dir="t"/>
          </a:scene3d>
          <a:sp3d>
            <a:bevelT prst="convex"/>
          </a:sp3d>
        </p:spPr>
        <p:txBody>
          <a:bodyPr rtlCol="1">
            <a:normAutofit fontScale="92500" lnSpcReduction="10000"/>
          </a:bodyPr>
          <a:lstStyle/>
          <a:p>
            <a:pPr eaLnBrk="1" fontAlgn="auto" hangingPunct="1">
              <a:spcAft>
                <a:spcPts val="0"/>
              </a:spcAft>
              <a:buFont typeface="Arial" pitchFamily="34" charset="0"/>
              <a:buChar char="•"/>
              <a:defRPr/>
            </a:pPr>
            <a:r>
              <a:rPr lang="fa-IR" dirty="0" smtClean="0"/>
              <a:t>ایست قلبی</a:t>
            </a:r>
            <a:endParaRPr lang="en-US" dirty="0" smtClean="0"/>
          </a:p>
          <a:p>
            <a:pPr eaLnBrk="1" fontAlgn="auto" hangingPunct="1">
              <a:spcAft>
                <a:spcPts val="0"/>
              </a:spcAft>
              <a:buFont typeface="Arial" pitchFamily="34" charset="0"/>
              <a:buChar char="•"/>
              <a:defRPr/>
            </a:pPr>
            <a:r>
              <a:rPr lang="fa-IR" dirty="0" smtClean="0"/>
              <a:t>ایست تنفسی</a:t>
            </a:r>
            <a:endParaRPr lang="en-US" dirty="0" smtClean="0"/>
          </a:p>
          <a:p>
            <a:pPr eaLnBrk="1" fontAlgn="auto" hangingPunct="1">
              <a:spcAft>
                <a:spcPts val="0"/>
              </a:spcAft>
              <a:buFont typeface="Arial" pitchFamily="34" charset="0"/>
              <a:buChar char="•"/>
              <a:defRPr/>
            </a:pPr>
            <a:r>
              <a:rPr lang="fa-IR" dirty="0" smtClean="0"/>
              <a:t>تنفس بسیار ضعیف</a:t>
            </a:r>
            <a:endParaRPr lang="en-US" dirty="0" smtClean="0"/>
          </a:p>
          <a:p>
            <a:pPr eaLnBrk="1" fontAlgn="auto" hangingPunct="1">
              <a:spcAft>
                <a:spcPts val="0"/>
              </a:spcAft>
              <a:buFont typeface="Arial" pitchFamily="34" charset="0"/>
              <a:buChar char="•"/>
              <a:defRPr/>
            </a:pPr>
            <a:r>
              <a:rPr lang="en-US" dirty="0" smtClean="0"/>
              <a:t>Spo2</a:t>
            </a:r>
            <a:r>
              <a:rPr lang="fa-IR" dirty="0" smtClean="0"/>
              <a:t> کمتر از 90 درصد</a:t>
            </a:r>
            <a:endParaRPr lang="en-US" dirty="0" smtClean="0"/>
          </a:p>
          <a:p>
            <a:pPr eaLnBrk="1" fontAlgn="auto" hangingPunct="1">
              <a:spcAft>
                <a:spcPts val="0"/>
              </a:spcAft>
              <a:buFont typeface="Arial" pitchFamily="34" charset="0"/>
              <a:buChar char="•"/>
              <a:defRPr/>
            </a:pPr>
            <a:r>
              <a:rPr lang="fa-IR" dirty="0" smtClean="0"/>
              <a:t>بیمار مصدوم و ترومایی وخیم که عدم هوشیاری را نشان می دهد </a:t>
            </a:r>
            <a:endParaRPr lang="en-US" dirty="0" smtClean="0"/>
          </a:p>
          <a:p>
            <a:pPr eaLnBrk="1" fontAlgn="auto" hangingPunct="1">
              <a:spcAft>
                <a:spcPts val="0"/>
              </a:spcAft>
              <a:buFont typeface="Arial" pitchFamily="34" charset="0"/>
              <a:buChar char="•"/>
              <a:defRPr/>
            </a:pPr>
            <a:r>
              <a:rPr lang="fa-IR" dirty="0" smtClean="0"/>
              <a:t>مصرف بیش از حد دارو </a:t>
            </a:r>
            <a:r>
              <a:rPr lang="en-US" dirty="0" smtClean="0"/>
              <a:t>(overdose)</a:t>
            </a:r>
            <a:r>
              <a:rPr lang="fa-IR" dirty="0" smtClean="0"/>
              <a:t> یا تعداد تنفس 6 تا در دقیقه</a:t>
            </a:r>
            <a:endParaRPr lang="en-US" dirty="0" smtClean="0"/>
          </a:p>
          <a:p>
            <a:pPr eaLnBrk="1" fontAlgn="auto" hangingPunct="1">
              <a:spcAft>
                <a:spcPts val="0"/>
              </a:spcAft>
              <a:buFont typeface="Arial" pitchFamily="34" charset="0"/>
              <a:buChar char="•"/>
              <a:defRPr/>
            </a:pPr>
            <a:r>
              <a:rPr lang="fa-IR" dirty="0" smtClean="0"/>
              <a:t>تنفس بسیار ضعیف یا نفس هایی از نوع منقطع یا </a:t>
            </a:r>
            <a:r>
              <a:rPr lang="en-US" dirty="0" smtClean="0"/>
              <a:t>gasping </a:t>
            </a:r>
          </a:p>
          <a:p>
            <a:pPr eaLnBrk="1" fontAlgn="auto" hangingPunct="1">
              <a:spcAft>
                <a:spcPts val="0"/>
              </a:spcAft>
              <a:buFont typeface="Arial" pitchFamily="34" charset="0"/>
              <a:buChar char="•"/>
              <a:defRPr/>
            </a:pPr>
            <a:r>
              <a:rPr lang="fa-IR" dirty="0" smtClean="0"/>
              <a:t> کاهش قند خون با تغییر در وضعیت هوشیاری </a:t>
            </a:r>
            <a:endParaRPr lang="en-US" dirty="0" smtClean="0"/>
          </a:p>
          <a:p>
            <a:pPr eaLnBrk="1" fontAlgn="auto" hangingPunct="1">
              <a:spcAft>
                <a:spcPts val="0"/>
              </a:spcAft>
              <a:buFont typeface="Arial" pitchFamily="34" charset="0"/>
              <a:buChar char="•"/>
              <a:defRPr/>
            </a:pPr>
            <a:endParaRPr lang="fa-IR" dirty="0" smtClean="0"/>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endParaRPr lang="fa-IR" dirty="0"/>
          </a:p>
        </p:txBody>
      </p:sp>
    </p:spTree>
  </p:cSld>
  <p:clrMapOvr>
    <a:masterClrMapping/>
  </p:clrMapOvr>
  <p:transition spd="slow">
    <p:push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solidFill>
            <a:srgbClr val="C00000"/>
          </a:solidFill>
          <a:ln w="38100">
            <a:solidFill>
              <a:schemeClr val="tx1"/>
            </a:solidFill>
          </a:ln>
        </p:spPr>
        <p:txBody>
          <a:bodyPr/>
          <a:lstStyle/>
          <a:p>
            <a:pPr eaLnBrk="1" hangingPunct="1"/>
            <a:r>
              <a:rPr lang="fa-IR" b="1" smtClean="0"/>
              <a:t> </a:t>
            </a:r>
            <a:r>
              <a:rPr lang="fa-IR" sz="3600" b="1" smtClean="0"/>
              <a:t>نقطه تصمیم </a:t>
            </a:r>
            <a:r>
              <a:rPr lang="en-US" sz="3600" b="1" smtClean="0">
                <a:cs typeface="Times New Roman" pitchFamily="18" charset="0"/>
              </a:rPr>
              <a:t>B</a:t>
            </a:r>
            <a:r>
              <a:rPr lang="fa-IR" sz="3600" b="1" smtClean="0"/>
              <a:t>: آیا بیمار باید منتظر بماند؟ </a:t>
            </a:r>
            <a:endParaRPr lang="fa-IR" sz="3600" smtClean="0"/>
          </a:p>
        </p:txBody>
      </p:sp>
      <p:sp>
        <p:nvSpPr>
          <p:cNvPr id="7" name="Content Placeholder 6"/>
          <p:cNvSpPr>
            <a:spLocks noGrp="1"/>
          </p:cNvSpPr>
          <p:nvPr>
            <p:ph idx="1"/>
          </p:nvPr>
        </p:nvSpPr>
        <p:spPr/>
        <p:txBody>
          <a:bodyPr rtlCol="1">
            <a:normAutofit fontScale="92500" lnSpcReduction="10000"/>
          </a:bodyPr>
          <a:lstStyle/>
          <a:p>
            <a:pPr eaLnBrk="1" fontAlgn="auto" hangingPunct="1">
              <a:spcAft>
                <a:spcPts val="0"/>
              </a:spcAft>
              <a:buFont typeface="Arial" pitchFamily="34" charset="0"/>
              <a:buChar char="•"/>
              <a:defRPr/>
            </a:pPr>
            <a:r>
              <a:rPr lang="fa-IR" dirty="0"/>
              <a:t> برای تعیین اینکه آیا بیمار با معیار سطح دوم مناسبت دارد یا نه سه سوال </a:t>
            </a:r>
            <a:r>
              <a:rPr lang="fa-IR" dirty="0" smtClean="0"/>
              <a:t>کلی مورد </a:t>
            </a:r>
            <a:r>
              <a:rPr lang="fa-IR" dirty="0"/>
              <a:t>استفاده قرار می گیرد : </a:t>
            </a:r>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Char char="•"/>
              <a:defRPr/>
            </a:pPr>
            <a:r>
              <a:rPr lang="fa-IR" dirty="0"/>
              <a:t>آیا این یک وضعیت با ریسک  بالا است ؟ </a:t>
            </a:r>
            <a:endParaRPr lang="fa-IR" dirty="0" smtClean="0"/>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Char char="•"/>
              <a:defRPr/>
            </a:pPr>
            <a:r>
              <a:rPr lang="fa-IR" dirty="0"/>
              <a:t>آیا بیمار سردرگم و حواس پرت ، بیحال یا خموده و درمانده است ؟ </a:t>
            </a:r>
            <a:endParaRPr lang="fa-IR" dirty="0" smtClean="0"/>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Char char="•"/>
              <a:defRPr/>
            </a:pPr>
            <a:r>
              <a:rPr lang="fa-IR" dirty="0"/>
              <a:t>آیا بیمار درد و رنج شدید دارد؟</a:t>
            </a:r>
          </a:p>
        </p:txBody>
      </p:sp>
    </p:spTree>
  </p:cSld>
  <p:clrMapOvr>
    <a:masterClrMapping/>
  </p:clrMapOvr>
  <p:transition spd="slow">
    <p:push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73175"/>
            <a:ext cx="7772400" cy="1470025"/>
          </a:xfr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path path="circle">
              <a:fillToRect l="50000" t="50000" r="50000" b="50000"/>
            </a:path>
            <a:tileRect/>
          </a:gradFill>
          <a:ln>
            <a:solidFill>
              <a:schemeClr val="bg2">
                <a:lumMod val="60000"/>
                <a:lumOff val="40000"/>
              </a:schemeClr>
            </a:solidFill>
            <a:prstDash val="lgDashDot"/>
          </a:ln>
          <a:effectLst>
            <a:outerShdw blurRad="50800" dist="38100" dir="16200000" rotWithShape="0">
              <a:prstClr val="black">
                <a:alpha val="40000"/>
              </a:prstClr>
            </a:outerShdw>
          </a:effectLst>
        </p:spPr>
        <p:txBody>
          <a:bodyPr rtlCol="1">
            <a:normAutofit/>
          </a:bodyPr>
          <a:lstStyle/>
          <a:p>
            <a:pPr eaLnBrk="1" fontAlgn="auto" hangingPunct="1">
              <a:spcAft>
                <a:spcPts val="0"/>
              </a:spcAft>
              <a:defRPr/>
            </a:pPr>
            <a:r>
              <a:rPr lang="fa-IR" dirty="0" smtClean="0"/>
              <a:t>معیار شدت اورژانس</a:t>
            </a:r>
            <a:br>
              <a:rPr lang="fa-IR" dirty="0" smtClean="0"/>
            </a:br>
            <a:r>
              <a:rPr lang="fa-IR" dirty="0" smtClean="0"/>
              <a:t>مفاهیم – اصول اولیه</a:t>
            </a:r>
            <a:endParaRPr lang="fa-IR" dirty="0"/>
          </a:p>
        </p:txBody>
      </p:sp>
      <p:sp>
        <p:nvSpPr>
          <p:cNvPr id="3" name="Subtitle 2"/>
          <p:cNvSpPr>
            <a:spLocks noGrp="1"/>
          </p:cNvSpPr>
          <p:nvPr>
            <p:ph type="subTitle" idx="1"/>
          </p:nvPr>
        </p:nvSpPr>
        <p:spPr>
          <a:xfrm>
            <a:off x="1371600" y="3581400"/>
            <a:ext cx="6400800" cy="1752600"/>
          </a:xfr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6200000" scaled="1"/>
            <a:tileRect/>
          </a:gradFill>
          <a:ln w="28575">
            <a:solidFill>
              <a:schemeClr val="bg2">
                <a:lumMod val="60000"/>
                <a:lumOff val="40000"/>
              </a:schemeClr>
            </a:solidFill>
            <a:prstDash val="sysDash"/>
          </a:ln>
          <a:effectLst>
            <a:glow rad="101600">
              <a:schemeClr val="accent2">
                <a:satMod val="175000"/>
                <a:alpha val="40000"/>
              </a:schemeClr>
            </a:glow>
            <a:outerShdw blurRad="63500" sx="102000" sy="102000" algn="ctr" rotWithShape="0">
              <a:prstClr val="black">
                <a:alpha val="40000"/>
              </a:prstClr>
            </a:outerShdw>
          </a:effectLst>
        </p:spPr>
        <p:txBody>
          <a:bodyPr rtlCol="1">
            <a:normAutofit/>
          </a:bodyPr>
          <a:lstStyle/>
          <a:p>
            <a:pPr eaLnBrk="1" fontAlgn="auto" hangingPunct="1">
              <a:spcAft>
                <a:spcPts val="0"/>
              </a:spcAft>
              <a:buFont typeface="Arial" pitchFamily="34" charset="0"/>
              <a:buNone/>
              <a:defRPr/>
            </a:pPr>
            <a:r>
              <a:rPr lang="en-US" sz="3900" b="1" u="sng" dirty="0" smtClean="0"/>
              <a:t>EMERGENCY SEVERITY INDEX</a:t>
            </a:r>
          </a:p>
          <a:p>
            <a:pPr eaLnBrk="1" fontAlgn="auto" hangingPunct="1">
              <a:spcAft>
                <a:spcPts val="0"/>
              </a:spcAft>
              <a:buFont typeface="Arial" pitchFamily="34" charset="0"/>
              <a:buNone/>
              <a:defRPr/>
            </a:pPr>
            <a:r>
              <a:rPr lang="en-US" sz="4400" b="1" dirty="0" smtClean="0"/>
              <a:t>( ESI )</a:t>
            </a:r>
            <a:endParaRPr lang="fa-IR" sz="4400" b="1" dirty="0"/>
          </a:p>
        </p:txBody>
      </p:sp>
    </p:spTree>
  </p:cSld>
  <p:clrMapOvr>
    <a:masterClrMapping/>
  </p:clrMapOvr>
  <p:transition spd="slow">
    <p:push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endParaRPr lang="fa-IR" smtClean="0"/>
          </a:p>
        </p:txBody>
      </p:sp>
      <p:pic>
        <p:nvPicPr>
          <p:cNvPr id="20483" name="Content Placeholder 3" descr="9.jpg"/>
          <p:cNvPicPr>
            <a:picLocks noGrp="1" noChangeAspect="1"/>
          </p:cNvPicPr>
          <p:nvPr>
            <p:ph idx="1"/>
          </p:nvPr>
        </p:nvPicPr>
        <p:blipFill>
          <a:blip r:embed="rId2"/>
          <a:srcRect/>
          <a:stretch>
            <a:fillRect/>
          </a:stretch>
        </p:blipFill>
        <p:spPr>
          <a:xfrm>
            <a:off x="685800" y="1447800"/>
            <a:ext cx="7720013" cy="4479925"/>
          </a:xfrm>
        </p:spPr>
      </p:pic>
    </p:spTree>
  </p:cSld>
  <p:clrMapOvr>
    <a:masterClrMapping/>
  </p:clrMapOvr>
  <p:transition spd="slow">
    <p:push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1">
            <a:normAutofit fontScale="92500"/>
          </a:bodyPr>
          <a:lstStyle/>
          <a:p>
            <a:pPr eaLnBrk="1" fontAlgn="auto" hangingPunct="1">
              <a:spcAft>
                <a:spcPts val="0"/>
              </a:spcAft>
              <a:buFont typeface="Arial" pitchFamily="34" charset="0"/>
              <a:buNone/>
              <a:defRPr/>
            </a:pPr>
            <a:r>
              <a:rPr lang="fa-IR" b="1" dirty="0" smtClean="0"/>
              <a:t>-</a:t>
            </a:r>
            <a:r>
              <a:rPr lang="fa-IR" b="1" dirty="0"/>
              <a:t>آیا این یک وضعیت با ریسک بالاست ؟ </a:t>
            </a:r>
            <a:endParaRPr lang="en-US" dirty="0"/>
          </a:p>
          <a:p>
            <a:pPr eaLnBrk="1" fontAlgn="auto" hangingPunct="1">
              <a:spcAft>
                <a:spcPts val="0"/>
              </a:spcAft>
              <a:buFont typeface="Arial" pitchFamily="34" charset="0"/>
              <a:buChar char="•"/>
              <a:defRPr/>
            </a:pPr>
            <a:r>
              <a:rPr lang="fa-IR" dirty="0" smtClean="0"/>
              <a:t> </a:t>
            </a:r>
            <a:r>
              <a:rPr lang="fa-IR" dirty="0"/>
              <a:t>پرستار تریاژ بر مبنای گفتگویی کوتاه با بیمار، مشاهده کلی و بالاخره حس ششمی که از تجربه ناشی می شود تشخیص می دهد که بیمار در معرض خطر بالا </a:t>
            </a:r>
            <a:r>
              <a:rPr lang="fa-IR" dirty="0" smtClean="0"/>
              <a:t>است.</a:t>
            </a:r>
          </a:p>
          <a:p>
            <a:pPr eaLnBrk="1" fontAlgn="auto" hangingPunct="1">
              <a:spcAft>
                <a:spcPts val="0"/>
              </a:spcAft>
              <a:buFont typeface="Arial" pitchFamily="34" charset="0"/>
              <a:buNone/>
              <a:defRPr/>
            </a:pPr>
            <a:r>
              <a:rPr lang="fa-IR" dirty="0" smtClean="0"/>
              <a:t> </a:t>
            </a:r>
            <a:endParaRPr lang="fa-IR" dirty="0"/>
          </a:p>
          <a:p>
            <a:pPr eaLnBrk="1" fontAlgn="auto" hangingPunct="1">
              <a:spcAft>
                <a:spcPts val="0"/>
              </a:spcAft>
              <a:buFont typeface="Arial" pitchFamily="34" charset="0"/>
              <a:buChar char="•"/>
              <a:defRPr/>
            </a:pPr>
            <a:r>
              <a:rPr lang="fa-IR" dirty="0" smtClean="0"/>
              <a:t> </a:t>
            </a:r>
            <a:r>
              <a:rPr lang="fa-IR" dirty="0"/>
              <a:t>یک بیمار در معرض خطر کسی است که شرایطش می تواند به سادگی بدتر شود یا بیماری که با علائم دلالت کننده بر شرایط</a:t>
            </a:r>
            <a:r>
              <a:rPr lang="en-US" dirty="0" smtClean="0"/>
              <a:t>, </a:t>
            </a:r>
            <a:r>
              <a:rPr lang="fa-IR" dirty="0" smtClean="0"/>
              <a:t> </a:t>
            </a:r>
            <a:r>
              <a:rPr lang="fa-IR" dirty="0"/>
              <a:t>نیاز به درمان با حساسیت زمانی دارد.  این بیماری است که بصورت بالقوه  دارای تهدید اندامی یا </a:t>
            </a:r>
            <a:r>
              <a:rPr lang="fa-IR" dirty="0" smtClean="0"/>
              <a:t>حیات </a:t>
            </a:r>
            <a:r>
              <a:rPr lang="fa-IR" dirty="0"/>
              <a:t>می باشد. </a:t>
            </a:r>
          </a:p>
        </p:txBody>
      </p:sp>
      <p:sp>
        <p:nvSpPr>
          <p:cNvPr id="21507" name="Title 1"/>
          <p:cNvSpPr>
            <a:spLocks noGrp="1"/>
          </p:cNvSpPr>
          <p:nvPr>
            <p:ph type="title"/>
          </p:nvPr>
        </p:nvSpPr>
        <p:spPr>
          <a:solidFill>
            <a:srgbClr val="C00000"/>
          </a:solidFill>
          <a:ln w="38100">
            <a:solidFill>
              <a:schemeClr val="tx1"/>
            </a:solidFill>
          </a:ln>
        </p:spPr>
        <p:txBody>
          <a:bodyPr/>
          <a:lstStyle/>
          <a:p>
            <a:pPr eaLnBrk="1" hangingPunct="1"/>
            <a:r>
              <a:rPr lang="fa-IR" b="1" smtClean="0"/>
              <a:t> </a:t>
            </a:r>
            <a:r>
              <a:rPr lang="fa-IR" sz="3600" b="1" smtClean="0"/>
              <a:t>نقطه تصمیم </a:t>
            </a:r>
            <a:r>
              <a:rPr lang="en-US" sz="3600" b="1" smtClean="0">
                <a:cs typeface="Times New Roman" pitchFamily="18" charset="0"/>
              </a:rPr>
              <a:t>B</a:t>
            </a:r>
            <a:r>
              <a:rPr lang="fa-IR" sz="3600" b="1" smtClean="0"/>
              <a:t>: آیا بیمار باید منتظر بماند؟ </a:t>
            </a:r>
            <a:endParaRPr lang="fa-IR" sz="3600" smtClean="0"/>
          </a:p>
        </p:txBody>
      </p:sp>
    </p:spTree>
  </p:cSld>
  <p:clrMapOvr>
    <a:masterClrMapping/>
  </p:clrMapOvr>
  <p:transition spd="slow">
    <p:push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p:txBody>
          <a:bodyPr/>
          <a:lstStyle/>
          <a:p>
            <a:pPr eaLnBrk="1" hangingPunct="1"/>
            <a:r>
              <a:rPr lang="fa-IR" smtClean="0"/>
              <a:t> هنگامیکه بیمار در سطح دوم </a:t>
            </a:r>
            <a:r>
              <a:rPr lang="en-US" smtClean="0">
                <a:cs typeface="Arial" charset="0"/>
              </a:rPr>
              <a:t>ESI</a:t>
            </a:r>
            <a:r>
              <a:rPr lang="fa-IR" smtClean="0"/>
              <a:t> باشد پرستار تریاژ مشخص کرده است که ماندن بیمار در اتاق انتظار برای هر مدت زمانی خطرناک خواهد بود .</a:t>
            </a:r>
          </a:p>
          <a:p>
            <a:pPr eaLnBrk="1" hangingPunct="1"/>
            <a:endParaRPr lang="fa-IR" smtClean="0"/>
          </a:p>
          <a:p>
            <a:pPr eaLnBrk="1" hangingPunct="1"/>
            <a:r>
              <a:rPr lang="fa-IR" smtClean="0"/>
              <a:t> در حالیکه </a:t>
            </a:r>
            <a:r>
              <a:rPr lang="en-US" smtClean="0">
                <a:cs typeface="Arial" charset="0"/>
              </a:rPr>
              <a:t>ESI</a:t>
            </a:r>
            <a:r>
              <a:rPr lang="fa-IR" smtClean="0"/>
              <a:t> فواصل زمانی خاصی را پیشنهاد نمی کند، بیماران سطح دوم </a:t>
            </a:r>
            <a:r>
              <a:rPr lang="en-US" smtClean="0">
                <a:cs typeface="Arial" charset="0"/>
              </a:rPr>
              <a:t>ESI</a:t>
            </a:r>
            <a:r>
              <a:rPr lang="fa-IR" smtClean="0"/>
              <a:t> در اولویت بالایی قرار می گیرند و عموماً استقرار و درمان باید در عرض 10 دقیقه بعد از ورود آغاز شود . </a:t>
            </a:r>
          </a:p>
        </p:txBody>
      </p:sp>
      <p:sp>
        <p:nvSpPr>
          <p:cNvPr id="22531" name="Title 1"/>
          <p:cNvSpPr>
            <a:spLocks noGrp="1"/>
          </p:cNvSpPr>
          <p:nvPr>
            <p:ph type="title"/>
          </p:nvPr>
        </p:nvSpPr>
        <p:spPr>
          <a:solidFill>
            <a:srgbClr val="C00000"/>
          </a:solidFill>
          <a:ln w="38100">
            <a:solidFill>
              <a:schemeClr val="tx1"/>
            </a:solidFill>
          </a:ln>
        </p:spPr>
        <p:txBody>
          <a:bodyPr/>
          <a:lstStyle/>
          <a:p>
            <a:pPr eaLnBrk="1" hangingPunct="1"/>
            <a:r>
              <a:rPr lang="fa-IR" b="1" smtClean="0"/>
              <a:t> </a:t>
            </a:r>
            <a:r>
              <a:rPr lang="fa-IR" sz="3600" b="1" smtClean="0"/>
              <a:t>نقطه تصمیم </a:t>
            </a:r>
            <a:r>
              <a:rPr lang="en-US" sz="3600" b="1" smtClean="0">
                <a:cs typeface="Times New Roman" pitchFamily="18" charset="0"/>
              </a:rPr>
              <a:t>B</a:t>
            </a:r>
            <a:r>
              <a:rPr lang="fa-IR" sz="3600" b="1" smtClean="0"/>
              <a:t>: آیا بیمار باید منتظر بماند؟ </a:t>
            </a:r>
            <a:endParaRPr lang="fa-IR" sz="3600" smtClean="0"/>
          </a:p>
        </p:txBody>
      </p:sp>
    </p:spTree>
  </p:cSld>
  <p:clrMapOvr>
    <a:masterClrMapping/>
  </p:clrMapOvr>
  <p:transition spd="slow">
    <p:push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a:ln w="28575">
            <a:solidFill>
              <a:srgbClr val="C00000"/>
            </a:solidFill>
          </a:ln>
          <a:scene3d>
            <a:camera prst="orthographicFront"/>
            <a:lightRig rig="threePt" dir="t"/>
          </a:scene3d>
          <a:sp3d>
            <a:bevelT prst="convex"/>
          </a:sp3d>
        </p:spPr>
        <p:txBody>
          <a:bodyPr rtlCol="1">
            <a:normAutofit fontScale="90000"/>
          </a:bodyPr>
          <a:lstStyle/>
          <a:p>
            <a:pPr eaLnBrk="1" fontAlgn="auto" hangingPunct="1">
              <a:spcAft>
                <a:spcPts val="0"/>
              </a:spcAft>
              <a:defRPr/>
            </a:pPr>
            <a:r>
              <a:rPr lang="fa-IR" dirty="0"/>
              <a:t> نمونه هایی از وضعیت های در معرض خطر </a:t>
            </a:r>
          </a:p>
        </p:txBody>
      </p:sp>
      <p:sp>
        <p:nvSpPr>
          <p:cNvPr id="3" name="Content Placeholder 2"/>
          <p:cNvSpPr>
            <a:spLocks noGrp="1"/>
          </p:cNvSpPr>
          <p:nvPr>
            <p:ph idx="1"/>
          </p:nvPr>
        </p:nvSpPr>
        <p:spPr/>
        <p:txBody>
          <a:bodyPr rtlCol="1">
            <a:normAutofit fontScale="70000" lnSpcReduction="20000"/>
          </a:bodyPr>
          <a:lstStyle/>
          <a:p>
            <a:pPr eaLnBrk="1" fontAlgn="auto" hangingPunct="1">
              <a:spcAft>
                <a:spcPts val="0"/>
              </a:spcAft>
              <a:buFont typeface="Arial" pitchFamily="34" charset="0"/>
              <a:buChar char="•"/>
              <a:defRPr/>
            </a:pPr>
            <a:r>
              <a:rPr lang="fa-IR" dirty="0"/>
              <a:t>درد مدام قفسه سینه، مشکوک به سندرم کرونری حاد، ولی احتیاج به مداخله حیات بخش فوری نداردو بدون اختلال در خونرسانی </a:t>
            </a:r>
            <a:r>
              <a:rPr lang="fa-IR" dirty="0" smtClean="0"/>
              <a:t>است</a:t>
            </a:r>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Char char="•"/>
              <a:defRPr/>
            </a:pPr>
            <a:r>
              <a:rPr lang="fa-IR" dirty="0"/>
              <a:t>فرو رفتن یک سوزن در دست مراقب بهداشتی </a:t>
            </a:r>
            <a:endParaRPr lang="fa-IR" dirty="0" smtClean="0"/>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Char char="•"/>
              <a:defRPr/>
            </a:pPr>
            <a:r>
              <a:rPr lang="fa-IR" dirty="0"/>
              <a:t>نشانه های بروز سکته، که با ضوابط سطح اول انطباق ندارد</a:t>
            </a:r>
            <a:r>
              <a:rPr lang="fa-IR" dirty="0" smtClean="0"/>
              <a:t>.</a:t>
            </a:r>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Char char="•"/>
              <a:defRPr/>
            </a:pPr>
            <a:r>
              <a:rPr lang="fa-IR" dirty="0"/>
              <a:t>یک آبستنی محتمل خارج رحمی، بدون اختلال همودینامیک </a:t>
            </a:r>
            <a:endParaRPr lang="fa-IR" dirty="0" smtClean="0"/>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Char char="•"/>
              <a:defRPr/>
            </a:pPr>
            <a:r>
              <a:rPr lang="fa-IR" dirty="0"/>
              <a:t>یک بیمار تحت درمان با شیمی درمانی و بنابراین همراه با تب، سیستم ایمنی تضعیف شده و به خطر افتاده </a:t>
            </a:r>
            <a:endParaRPr lang="fa-IR" dirty="0" smtClean="0"/>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Char char="•"/>
              <a:defRPr/>
            </a:pPr>
            <a:r>
              <a:rPr lang="fa-IR" dirty="0"/>
              <a:t>یک بیماربا تمایلات به خودکشی یا آدم کشی</a:t>
            </a:r>
            <a:endParaRPr lang="en-US" dirty="0"/>
          </a:p>
          <a:p>
            <a:pPr eaLnBrk="1" fontAlgn="auto" hangingPunct="1">
              <a:spcAft>
                <a:spcPts val="0"/>
              </a:spcAft>
              <a:buFont typeface="Arial" pitchFamily="34" charset="0"/>
              <a:buNone/>
              <a:defRPr/>
            </a:pPr>
            <a:endParaRPr lang="fa-IR" dirty="0"/>
          </a:p>
        </p:txBody>
      </p:sp>
    </p:spTree>
  </p:cSld>
  <p:clrMapOvr>
    <a:masterClrMapping/>
  </p:clrMapOvr>
  <p:transition spd="slow">
    <p:push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a:ln w="38100">
            <a:solidFill>
              <a:schemeClr val="tx1"/>
            </a:solidFill>
          </a:ln>
        </p:spPr>
        <p:txBody>
          <a:bodyPr rtlCol="1">
            <a:normAutofit fontScale="90000"/>
          </a:bodyPr>
          <a:lstStyle/>
          <a:p>
            <a:pPr eaLnBrk="1" fontAlgn="auto" hangingPunct="1">
              <a:spcAft>
                <a:spcPts val="0"/>
              </a:spcAft>
              <a:defRPr/>
            </a:pPr>
            <a:r>
              <a:rPr lang="fa-IR" sz="3100" b="1" dirty="0"/>
              <a:t>آیا بیمار سردرگم و حواس پرت، بی حال یا خموده و درمانده است؟ </a:t>
            </a:r>
            <a:r>
              <a:rPr lang="en-US" dirty="0"/>
              <a:t/>
            </a:r>
            <a:br>
              <a:rPr lang="en-US" dirty="0"/>
            </a:br>
            <a:endParaRPr lang="fa-IR" dirty="0"/>
          </a:p>
        </p:txBody>
      </p:sp>
      <p:sp>
        <p:nvSpPr>
          <p:cNvPr id="3" name="Content Placeholder 2"/>
          <p:cNvSpPr>
            <a:spLocks noGrp="1"/>
          </p:cNvSpPr>
          <p:nvPr>
            <p:ph idx="1"/>
          </p:nvPr>
        </p:nvSpPr>
        <p:spPr/>
        <p:txBody>
          <a:bodyPr rtlCol="1">
            <a:normAutofit fontScale="70000" lnSpcReduction="20000"/>
          </a:bodyPr>
          <a:lstStyle/>
          <a:p>
            <a:pPr eaLnBrk="1" fontAlgn="auto" hangingPunct="1">
              <a:spcAft>
                <a:spcPts val="0"/>
              </a:spcAft>
              <a:buFont typeface="Arial" pitchFamily="34" charset="0"/>
              <a:buChar char="•"/>
              <a:defRPr/>
            </a:pPr>
            <a:r>
              <a:rPr lang="en-US" dirty="0"/>
              <a:t>Confused</a:t>
            </a:r>
            <a:r>
              <a:rPr lang="fa-IR" dirty="0"/>
              <a:t> : پاسخ نامناسب به محرکها، کاهش در به خاطر آوردن و میزان توجه </a:t>
            </a:r>
            <a:r>
              <a:rPr lang="fa-IR" dirty="0" smtClean="0"/>
              <a:t>.</a:t>
            </a:r>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Char char="•"/>
              <a:defRPr/>
            </a:pPr>
            <a:r>
              <a:rPr lang="en-US" dirty="0"/>
              <a:t>Lethargic</a:t>
            </a:r>
            <a:r>
              <a:rPr lang="fa-IR" dirty="0"/>
              <a:t>: خواب آلود، خواب بیش از حد نرمال، پاسخ های مناسب هنگام تحریک </a:t>
            </a:r>
            <a:r>
              <a:rPr lang="fa-IR" dirty="0" smtClean="0"/>
              <a:t>.</a:t>
            </a:r>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Char char="•"/>
              <a:defRPr/>
            </a:pPr>
            <a:r>
              <a:rPr lang="en-US" dirty="0"/>
              <a:t>Disoriented</a:t>
            </a:r>
            <a:r>
              <a:rPr lang="fa-IR" dirty="0"/>
              <a:t>: بیمار قادر نیست بطور صحیح به سوالاتی در مورد زمان ، مکان یا اشخاص پاسخ دهد</a:t>
            </a:r>
            <a:r>
              <a:rPr lang="fa-IR" dirty="0" smtClean="0"/>
              <a:t>.</a:t>
            </a:r>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Char char="•"/>
              <a:defRPr/>
            </a:pPr>
            <a:r>
              <a:rPr lang="fa-IR" dirty="0"/>
              <a:t>نمونه هایی از این سه نوع بیماری به ترتیب:</a:t>
            </a:r>
            <a:endParaRPr lang="en-US" dirty="0"/>
          </a:p>
          <a:p>
            <a:pPr eaLnBrk="1" fontAlgn="auto" hangingPunct="1">
              <a:spcAft>
                <a:spcPts val="0"/>
              </a:spcAft>
              <a:buFont typeface="Arial" pitchFamily="34" charset="0"/>
              <a:buChar char="•"/>
              <a:defRPr/>
            </a:pPr>
            <a:r>
              <a:rPr lang="fa-IR" dirty="0"/>
              <a:t>شروع تازه حواس پرتی در یک بیمار سالخورده. </a:t>
            </a:r>
            <a:endParaRPr lang="en-US" dirty="0"/>
          </a:p>
          <a:p>
            <a:pPr eaLnBrk="1" fontAlgn="auto" hangingPunct="1">
              <a:spcAft>
                <a:spcPts val="0"/>
              </a:spcAft>
              <a:buFont typeface="Arial" pitchFamily="34" charset="0"/>
              <a:buChar char="•"/>
              <a:defRPr/>
            </a:pPr>
            <a:r>
              <a:rPr lang="fa-IR" dirty="0"/>
              <a:t>نوزاد سه ماهه ای که مادرش اطلاع میدهد که  نوزاد همیشه در حال خواب است.</a:t>
            </a:r>
            <a:endParaRPr lang="en-US" dirty="0"/>
          </a:p>
          <a:p>
            <a:pPr eaLnBrk="1" fontAlgn="auto" hangingPunct="1">
              <a:spcAft>
                <a:spcPts val="0"/>
              </a:spcAft>
              <a:buFont typeface="Arial" pitchFamily="34" charset="0"/>
              <a:buChar char="•"/>
              <a:defRPr/>
            </a:pPr>
            <a:r>
              <a:rPr lang="fa-IR" dirty="0"/>
              <a:t>نوجوانی که پی برده شده حواس پرت و خموده است .</a:t>
            </a:r>
            <a:endParaRPr lang="en-US" dirty="0"/>
          </a:p>
          <a:p>
            <a:pPr eaLnBrk="1" fontAlgn="auto" hangingPunct="1">
              <a:spcAft>
                <a:spcPts val="0"/>
              </a:spcAft>
              <a:buFont typeface="Arial" pitchFamily="34" charset="0"/>
              <a:buChar char="•"/>
              <a:defRPr/>
            </a:pPr>
            <a:endParaRPr lang="fa-IR" dirty="0"/>
          </a:p>
        </p:txBody>
      </p:sp>
    </p:spTree>
  </p:cSld>
  <p:clrMapOvr>
    <a:masterClrMapping/>
  </p:clrMapOvr>
  <p:transition spd="slow">
    <p:push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txBody>
          <a:bodyPr rtlCol="1">
            <a:normAutofit fontScale="90000"/>
          </a:bodyPr>
          <a:lstStyle/>
          <a:p>
            <a:pPr eaLnBrk="1" fontAlgn="auto" hangingPunct="1">
              <a:spcAft>
                <a:spcPts val="0"/>
              </a:spcAft>
              <a:defRPr/>
            </a:pPr>
            <a:r>
              <a:rPr lang="fa-IR" b="1" dirty="0">
                <a:solidFill>
                  <a:schemeClr val="tx1">
                    <a:lumMod val="95000"/>
                  </a:schemeClr>
                </a:solidFill>
              </a:rPr>
              <a:t>آیا این بیمار درد و رنج شدید دارد؟ </a:t>
            </a:r>
            <a:r>
              <a:rPr lang="en-US" dirty="0"/>
              <a:t/>
            </a:r>
            <a:br>
              <a:rPr lang="en-US" dirty="0"/>
            </a:br>
            <a:endParaRPr lang="fa-IR" dirty="0"/>
          </a:p>
        </p:txBody>
      </p:sp>
      <p:sp>
        <p:nvSpPr>
          <p:cNvPr id="3" name="Content Placeholder 2"/>
          <p:cNvSpPr>
            <a:spLocks noGrp="1"/>
          </p:cNvSpPr>
          <p:nvPr>
            <p:ph idx="1"/>
          </p:nvPr>
        </p:nvSpPr>
        <p:spPr/>
        <p:txBody>
          <a:bodyPr rtlCol="1">
            <a:normAutofit fontScale="92500" lnSpcReduction="20000"/>
          </a:bodyPr>
          <a:lstStyle/>
          <a:p>
            <a:pPr eaLnBrk="1" fontAlgn="auto" hangingPunct="1">
              <a:spcAft>
                <a:spcPts val="0"/>
              </a:spcAft>
              <a:buFont typeface="Arial" pitchFamily="34" charset="0"/>
              <a:buChar char="•"/>
              <a:defRPr/>
            </a:pPr>
            <a:r>
              <a:rPr lang="fa-IR" dirty="0"/>
              <a:t>در نقطه تصمیم </a:t>
            </a:r>
            <a:r>
              <a:rPr lang="en-US" dirty="0"/>
              <a:t>B</a:t>
            </a:r>
            <a:r>
              <a:rPr lang="fa-IR" dirty="0"/>
              <a:t>، سوال سومی که پرستار تریاژ لازم است پاسخ دهد این است که آیا بیمار در حال حاضر درد و رنج دارد. در صورتیکه جواب نه باشد</a:t>
            </a:r>
            <a:r>
              <a:rPr lang="en-US" dirty="0"/>
              <a:t>,</a:t>
            </a:r>
            <a:r>
              <a:rPr lang="fa-IR" dirty="0"/>
              <a:t> پرستار تریاژ می تواند به مرحله بعدی درالگوریتم برود. اگر پاسخ مثبت باشد،  لازم است که سطح درد و ناتوانی را ارزیابی کند و این با مشاهده کلینیکی و یا اندازه گیری میزان دردی که از طرف خود بیمار از 7 به بالا گزارش می شود با مقیاس صفر تا 10 مشخص می شود</a:t>
            </a:r>
            <a:r>
              <a:rPr lang="fa-IR" dirty="0" smtClean="0"/>
              <a:t>.</a:t>
            </a:r>
          </a:p>
          <a:p>
            <a:pPr eaLnBrk="1" fontAlgn="auto" hangingPunct="1">
              <a:spcAft>
                <a:spcPts val="0"/>
              </a:spcAft>
              <a:buFont typeface="Arial" pitchFamily="34" charset="0"/>
              <a:buChar char="•"/>
              <a:defRPr/>
            </a:pPr>
            <a:endParaRPr lang="fa-IR" dirty="0"/>
          </a:p>
          <a:p>
            <a:pPr eaLnBrk="1" fontAlgn="auto" hangingPunct="1">
              <a:spcAft>
                <a:spcPts val="0"/>
              </a:spcAft>
              <a:buFont typeface="Arial" pitchFamily="34" charset="0"/>
              <a:buChar char="•"/>
              <a:defRPr/>
            </a:pPr>
            <a:r>
              <a:rPr lang="fa-IR" dirty="0" smtClean="0"/>
              <a:t> </a:t>
            </a:r>
            <a:r>
              <a:rPr lang="fa-IR" dirty="0"/>
              <a:t>زمانیکه بیماران میزان درد 7 تا 10 یا بیشتر را اعلام می کنند، پرستار تریاژ میتواند بیمار را در سطح دو </a:t>
            </a:r>
            <a:r>
              <a:rPr lang="en-US" dirty="0"/>
              <a:t>ESI</a:t>
            </a:r>
            <a:r>
              <a:rPr lang="fa-IR" dirty="0"/>
              <a:t> تریاژ کند </a:t>
            </a:r>
          </a:p>
        </p:txBody>
      </p:sp>
    </p:spTree>
  </p:cSld>
  <p:clrMapOvr>
    <a:masterClrMapping/>
  </p:clrMapOvr>
  <p:transition spd="slow">
    <p:push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rtlCol="1">
            <a:normAutofit fontScale="90000"/>
          </a:bodyPr>
          <a:lstStyle/>
          <a:p>
            <a:pPr eaLnBrk="1" fontAlgn="auto" hangingPunct="1">
              <a:spcAft>
                <a:spcPts val="0"/>
              </a:spcAft>
              <a:defRPr/>
            </a:pPr>
            <a:r>
              <a:rPr lang="en-US" dirty="0"/>
              <a:t>Visual analogue </a:t>
            </a:r>
            <a:r>
              <a:rPr lang="en-US" dirty="0" smtClean="0"/>
              <a:t>scale</a:t>
            </a:r>
            <a:r>
              <a:rPr lang="en-US" dirty="0"/>
              <a:t/>
            </a:r>
            <a:br>
              <a:rPr lang="en-US" dirty="0"/>
            </a:br>
            <a:endParaRPr lang="fa-IR" dirty="0"/>
          </a:p>
        </p:txBody>
      </p:sp>
      <p:sp>
        <p:nvSpPr>
          <p:cNvPr id="26627" name="Content Placeholder 2"/>
          <p:cNvSpPr>
            <a:spLocks noGrp="1"/>
          </p:cNvSpPr>
          <p:nvPr>
            <p:ph idx="1"/>
          </p:nvPr>
        </p:nvSpPr>
        <p:spPr/>
        <p:txBody>
          <a:bodyPr/>
          <a:lstStyle/>
          <a:p>
            <a:pPr eaLnBrk="1" hangingPunct="1">
              <a:buFont typeface="Arial" charset="0"/>
              <a:buNone/>
            </a:pPr>
            <a:endParaRPr lang="fa-IR" smtClean="0"/>
          </a:p>
          <a:p>
            <a:pPr eaLnBrk="1" hangingPunct="1">
              <a:buFont typeface="Arial" charset="0"/>
              <a:buNone/>
            </a:pPr>
            <a:r>
              <a:rPr lang="fa-IR" smtClean="0"/>
              <a:t>         10                                               0</a:t>
            </a:r>
          </a:p>
          <a:p>
            <a:pPr eaLnBrk="1" hangingPunct="1">
              <a:buFont typeface="Arial" charset="0"/>
              <a:buNone/>
            </a:pPr>
            <a:endParaRPr lang="fa-IR" smtClean="0"/>
          </a:p>
          <a:p>
            <a:pPr eaLnBrk="1" hangingPunct="1">
              <a:buFont typeface="Arial" charset="0"/>
              <a:buNone/>
            </a:pPr>
            <a:r>
              <a:rPr lang="fa-IR" smtClean="0"/>
              <a:t>    </a:t>
            </a:r>
            <a:r>
              <a:rPr lang="en-US" smtClean="0">
                <a:cs typeface="Arial" charset="0"/>
              </a:rPr>
              <a:t>severe pain</a:t>
            </a:r>
            <a:r>
              <a:rPr lang="fa-IR" smtClean="0"/>
              <a:t>                                </a:t>
            </a:r>
            <a:r>
              <a:rPr lang="en-US" smtClean="0">
                <a:cs typeface="Arial" charset="0"/>
              </a:rPr>
              <a:t>no pain</a:t>
            </a:r>
            <a:endParaRPr lang="fa-IR" smtClean="0"/>
          </a:p>
        </p:txBody>
      </p:sp>
      <p:sp>
        <p:nvSpPr>
          <p:cNvPr id="4" name="Minus 3"/>
          <p:cNvSpPr/>
          <p:nvPr/>
        </p:nvSpPr>
        <p:spPr>
          <a:xfrm>
            <a:off x="914400" y="2971800"/>
            <a:ext cx="7620000" cy="533400"/>
          </a:xfrm>
          <a:prstGeom prst="mathMinus">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fa-IR" dirty="0">
              <a:solidFill>
                <a:srgbClr val="C00000"/>
              </a:solidFill>
            </a:endParaRPr>
          </a:p>
        </p:txBody>
      </p:sp>
    </p:spTree>
  </p:cSld>
  <p:clrMapOvr>
    <a:masterClrMapping/>
  </p:clrMapOvr>
  <p:transition spd="slow">
    <p:push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endParaRPr lang="fa-IR" smtClean="0"/>
          </a:p>
        </p:txBody>
      </p:sp>
      <p:sp>
        <p:nvSpPr>
          <p:cNvPr id="27651" name="Content Placeholder 2"/>
          <p:cNvSpPr>
            <a:spLocks noGrp="1"/>
          </p:cNvSpPr>
          <p:nvPr>
            <p:ph idx="1"/>
          </p:nvPr>
        </p:nvSpPr>
        <p:spPr/>
        <p:txBody>
          <a:bodyPr/>
          <a:lstStyle/>
          <a:p>
            <a:pPr eaLnBrk="1" hangingPunct="1"/>
            <a:r>
              <a:rPr lang="fa-IR" smtClean="0"/>
              <a:t>درد یکی از عمومی ترین دلایل برای یک ویزیت در اورژانس است </a:t>
            </a:r>
            <a:r>
              <a:rPr lang="en-US" smtClean="0">
                <a:cs typeface="Arial" charset="0"/>
              </a:rPr>
              <a:t>,</a:t>
            </a:r>
            <a:r>
              <a:rPr lang="fa-IR" smtClean="0"/>
              <a:t> اما تمام  بیماران با گزارش درد از 7 تا 10 یا بیشتر لازم نیست که در دسته بندی سطح دو </a:t>
            </a:r>
            <a:r>
              <a:rPr lang="en-US" smtClean="0">
                <a:cs typeface="Arial" charset="0"/>
              </a:rPr>
              <a:t>ESI</a:t>
            </a:r>
            <a:r>
              <a:rPr lang="fa-IR" smtClean="0"/>
              <a:t> طبقه بندی شوند. </a:t>
            </a:r>
          </a:p>
          <a:p>
            <a:pPr eaLnBrk="1" hangingPunct="1"/>
            <a:endParaRPr lang="fa-IR" smtClean="0"/>
          </a:p>
          <a:p>
            <a:pPr eaLnBrk="1" hangingPunct="1"/>
            <a:r>
              <a:rPr lang="fa-IR" smtClean="0"/>
              <a:t>پیچ خوردگی مچ پا با درد 8از 10 نمونه خوبی از یک بیمار سطح چهار </a:t>
            </a:r>
            <a:r>
              <a:rPr lang="en-US" smtClean="0">
                <a:cs typeface="Arial" charset="0"/>
              </a:rPr>
              <a:t>ESI</a:t>
            </a:r>
            <a:r>
              <a:rPr lang="fa-IR" smtClean="0"/>
              <a:t> است. ضرورتی ندارد که این بیمار فقط بر مبنای درد در سطح دو دسته بندی شود.</a:t>
            </a:r>
          </a:p>
        </p:txBody>
      </p:sp>
    </p:spTree>
  </p:cSld>
  <p:clrMapOvr>
    <a:masterClrMapping/>
  </p:clrMapOvr>
  <p:transition spd="slow">
    <p:push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endParaRPr lang="fa-IR" smtClean="0"/>
          </a:p>
        </p:txBody>
      </p:sp>
      <p:sp>
        <p:nvSpPr>
          <p:cNvPr id="3" name="Content Placeholder 2"/>
          <p:cNvSpPr>
            <a:spLocks noGrp="1"/>
          </p:cNvSpPr>
          <p:nvPr>
            <p:ph idx="1"/>
          </p:nvPr>
        </p:nvSpPr>
        <p:spPr/>
        <p:txBody>
          <a:bodyPr rtlCol="1">
            <a:normAutofit lnSpcReduction="10000"/>
          </a:bodyPr>
          <a:lstStyle/>
          <a:p>
            <a:pPr eaLnBrk="1" fontAlgn="auto" hangingPunct="1">
              <a:spcAft>
                <a:spcPts val="0"/>
              </a:spcAft>
              <a:buFont typeface="Arial" pitchFamily="34" charset="0"/>
              <a:buChar char="•"/>
              <a:defRPr/>
            </a:pPr>
            <a:r>
              <a:rPr lang="fa-IR" b="1" i="1" dirty="0">
                <a:solidFill>
                  <a:srgbClr val="C00000"/>
                </a:solidFill>
              </a:rPr>
              <a:t> درد</a:t>
            </a:r>
            <a:r>
              <a:rPr lang="fa-IR" dirty="0">
                <a:solidFill>
                  <a:srgbClr val="C00000"/>
                </a:solidFill>
              </a:rPr>
              <a:t>،</a:t>
            </a:r>
            <a:r>
              <a:rPr lang="fa-IR" dirty="0"/>
              <a:t> در بعضی از بیماران می تواند با مشاهدات بالینی ارزیابی شود: صورت با ظاهر خموده، تعریق زیاد، وضعیت قرار گیری بدن و تغییرات علائم حیاتی، در این موارد پرستار تریاژ پاسخ های فیزیکی به درد شدید که مشخص کننده اولویت بندی بیماراست را ملاحظه می کند. </a:t>
            </a:r>
            <a:endParaRPr lang="fa-IR" dirty="0" smtClean="0"/>
          </a:p>
          <a:p>
            <a:pPr eaLnBrk="1" fontAlgn="auto" hangingPunct="1">
              <a:spcAft>
                <a:spcPts val="0"/>
              </a:spcAft>
              <a:buFont typeface="Arial" pitchFamily="34" charset="0"/>
              <a:buChar char="•"/>
              <a:defRPr/>
            </a:pPr>
            <a:endParaRPr lang="fa-IR" sz="2800" dirty="0"/>
          </a:p>
          <a:p>
            <a:pPr eaLnBrk="1" fontAlgn="auto" hangingPunct="1">
              <a:spcAft>
                <a:spcPts val="0"/>
              </a:spcAft>
              <a:buFont typeface="Arial" pitchFamily="34" charset="0"/>
              <a:buChar char="•"/>
              <a:defRPr/>
            </a:pPr>
            <a:r>
              <a:rPr lang="fa-IR" sz="2800" dirty="0" smtClean="0"/>
              <a:t>برای </a:t>
            </a:r>
            <a:r>
              <a:rPr lang="fa-IR" sz="2800" dirty="0"/>
              <a:t>مثال، بیماری با درد شکم که تعریق زیاد  </a:t>
            </a:r>
            <a:r>
              <a:rPr lang="en-US" sz="2800" dirty="0"/>
              <a:t>,</a:t>
            </a:r>
            <a:r>
              <a:rPr lang="fa-IR" sz="2800" dirty="0"/>
              <a:t>تپش قلب  و دارای فشار خون بالا است، یا بیماری با درد پهلو شدید، در حال استفراغ، پوست رنگ پریده و پیشینه درد کلیه دارد هر دو نمونه های خوبی از بیمارانی هستند که با معیارهای سطح دو </a:t>
            </a:r>
            <a:r>
              <a:rPr lang="en-US" sz="2800" dirty="0"/>
              <a:t>ESI</a:t>
            </a:r>
            <a:r>
              <a:rPr lang="fa-IR" sz="2800" dirty="0"/>
              <a:t> منطبق هستند . </a:t>
            </a:r>
          </a:p>
        </p:txBody>
      </p:sp>
    </p:spTree>
  </p:cSld>
  <p:clrMapOvr>
    <a:masterClrMapping/>
  </p:clrMapOvr>
  <p:transition spd="slow">
    <p:push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endParaRPr lang="fa-IR" smtClean="0"/>
          </a:p>
        </p:txBody>
      </p:sp>
      <p:sp>
        <p:nvSpPr>
          <p:cNvPr id="3" name="Content Placeholder 2"/>
          <p:cNvSpPr>
            <a:spLocks noGrp="1"/>
          </p:cNvSpPr>
          <p:nvPr>
            <p:ph idx="1"/>
          </p:nvPr>
        </p:nvSpPr>
        <p:spPr/>
        <p:txBody>
          <a:bodyPr rtlCol="1">
            <a:normAutofit fontScale="85000" lnSpcReduction="10000"/>
          </a:bodyPr>
          <a:lstStyle/>
          <a:p>
            <a:pPr eaLnBrk="1" fontAlgn="auto" hangingPunct="1">
              <a:spcAft>
                <a:spcPts val="0"/>
              </a:spcAft>
              <a:buFont typeface="Arial" pitchFamily="34" charset="0"/>
              <a:buChar char="•"/>
              <a:defRPr/>
            </a:pPr>
            <a:r>
              <a:rPr lang="fa-IR" dirty="0"/>
              <a:t> بیماران سطح دو </a:t>
            </a:r>
            <a:r>
              <a:rPr lang="en-US" dirty="0"/>
              <a:t>ESI</a:t>
            </a:r>
            <a:r>
              <a:rPr lang="fa-IR" dirty="0"/>
              <a:t> در معرض خطر</a:t>
            </a:r>
            <a:r>
              <a:rPr lang="en-US" dirty="0"/>
              <a:t>,</a:t>
            </a:r>
            <a:r>
              <a:rPr lang="fa-IR" dirty="0"/>
              <a:t>نسبتاً حجم کمی را تشکیل می دهند که با 20 درصد تا 30% بیماران بخش اورژانس مناسبت </a:t>
            </a:r>
            <a:r>
              <a:rPr lang="fa-IR" dirty="0" smtClean="0"/>
              <a:t>دارند.</a:t>
            </a:r>
          </a:p>
          <a:p>
            <a:pPr eaLnBrk="1" fontAlgn="auto" hangingPunct="1">
              <a:spcAft>
                <a:spcPts val="0"/>
              </a:spcAft>
              <a:buFont typeface="Arial" pitchFamily="34" charset="0"/>
              <a:buNone/>
              <a:defRPr/>
            </a:pPr>
            <a:endParaRPr lang="fa-IR" dirty="0" smtClean="0"/>
          </a:p>
          <a:p>
            <a:pPr eaLnBrk="1" fontAlgn="auto" hangingPunct="1">
              <a:spcAft>
                <a:spcPts val="0"/>
              </a:spcAft>
              <a:buFont typeface="Arial" pitchFamily="34" charset="0"/>
              <a:buChar char="•"/>
              <a:defRPr/>
            </a:pPr>
            <a:r>
              <a:rPr lang="fa-IR" dirty="0"/>
              <a:t>هنگامیکه بیمار سطح دو </a:t>
            </a:r>
            <a:r>
              <a:rPr lang="en-US" dirty="0"/>
              <a:t>ESI</a:t>
            </a:r>
            <a:r>
              <a:rPr lang="fa-IR" dirty="0"/>
              <a:t> شناسایی شد لازم است که پرستار تریاژ بیمار را مطمئن کند که به موقع از او مراقبت می شود. نام نویسی توسط اعضای خانواده و در حین مراقبت از بیمار تکمیل می شود. </a:t>
            </a:r>
            <a:endParaRPr lang="fa-IR" dirty="0" smtClean="0"/>
          </a:p>
          <a:p>
            <a:pPr eaLnBrk="1" fontAlgn="auto" hangingPunct="1">
              <a:spcAft>
                <a:spcPts val="0"/>
              </a:spcAft>
              <a:buFont typeface="Arial" pitchFamily="34" charset="0"/>
              <a:buChar char="•"/>
              <a:defRPr/>
            </a:pPr>
            <a:endParaRPr lang="fa-IR" dirty="0"/>
          </a:p>
          <a:p>
            <a:pPr eaLnBrk="1" fontAlgn="auto" hangingPunct="1">
              <a:spcAft>
                <a:spcPts val="0"/>
              </a:spcAft>
              <a:buFont typeface="Arial" pitchFamily="34" charset="0"/>
              <a:buChar char="•"/>
              <a:defRPr/>
            </a:pPr>
            <a:r>
              <a:rPr lang="fa-IR" dirty="0" smtClean="0"/>
              <a:t>بیماران </a:t>
            </a:r>
            <a:r>
              <a:rPr lang="fa-IR" dirty="0"/>
              <a:t>سطح دو </a:t>
            </a:r>
            <a:r>
              <a:rPr lang="en-US" dirty="0"/>
              <a:t>ESI</a:t>
            </a:r>
            <a:r>
              <a:rPr lang="fa-IR" dirty="0"/>
              <a:t> احتیاج به علائم حیاتی و یک ارزیابی مراقبتی جامع</a:t>
            </a:r>
            <a:r>
              <a:rPr lang="en-US" dirty="0"/>
              <a:t>,</a:t>
            </a:r>
            <a:r>
              <a:rPr lang="fa-IR" dirty="0"/>
              <a:t> لیکن نه ضرورتاً در تریاژ</a:t>
            </a:r>
            <a:r>
              <a:rPr lang="en-US" dirty="0"/>
              <a:t>,</a:t>
            </a:r>
            <a:r>
              <a:rPr lang="fa-IR" dirty="0"/>
              <a:t> دارند.  مراحل استقرار بیمار نباید تا اتمام کسب علائم حیاتی به تأخیر بیفتد. </a:t>
            </a:r>
          </a:p>
        </p:txBody>
      </p:sp>
    </p:spTree>
  </p:cSld>
  <p:clrMapOvr>
    <a:masterClrMapping/>
  </p:clrMapOvr>
  <p:transition spd="slow">
    <p:push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endParaRPr lang="fa-IR" smtClean="0"/>
          </a:p>
        </p:txBody>
      </p:sp>
      <p:pic>
        <p:nvPicPr>
          <p:cNvPr id="3075" name="Content Placeholder 3" descr="3.jpg"/>
          <p:cNvPicPr>
            <a:picLocks noGrp="1" noChangeAspect="1"/>
          </p:cNvPicPr>
          <p:nvPr>
            <p:ph idx="1"/>
          </p:nvPr>
        </p:nvPicPr>
        <p:blipFill>
          <a:blip r:embed="rId2"/>
          <a:srcRect/>
          <a:stretch>
            <a:fillRect/>
          </a:stretch>
        </p:blipFill>
        <p:spPr>
          <a:xfrm>
            <a:off x="1524000" y="152400"/>
            <a:ext cx="6248400" cy="6629400"/>
          </a:xfrm>
          <a:ln w="38100">
            <a:solidFill>
              <a:srgbClr val="C00000"/>
            </a:solidFill>
          </a:ln>
        </p:spPr>
      </p:pic>
    </p:spTree>
  </p:cSld>
  <p:clrMapOvr>
    <a:masterClrMapping/>
  </p:clrMapOvr>
  <p:transition spd="slow">
    <p:push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a:ln w="38100">
            <a:solidFill>
              <a:schemeClr val="tx1"/>
            </a:solidFill>
          </a:ln>
          <a:scene3d>
            <a:camera prst="orthographicFront"/>
            <a:lightRig rig="threePt" dir="t"/>
          </a:scene3d>
          <a:sp3d>
            <a:bevelT prst="convex"/>
          </a:sp3d>
        </p:spPr>
        <p:txBody>
          <a:bodyPr rtlCol="1">
            <a:normAutofit/>
          </a:bodyPr>
          <a:lstStyle/>
          <a:p>
            <a:pPr eaLnBrk="1" fontAlgn="auto" hangingPunct="1">
              <a:spcAft>
                <a:spcPts val="0"/>
              </a:spcAft>
              <a:defRPr/>
            </a:pPr>
            <a:r>
              <a:rPr lang="fa-IR" sz="4000" b="1" dirty="0"/>
              <a:t>نقطه تصمیم </a:t>
            </a:r>
            <a:r>
              <a:rPr lang="en-US" sz="4000" b="1" dirty="0"/>
              <a:t>C</a:t>
            </a:r>
            <a:r>
              <a:rPr lang="fa-IR" sz="4000" b="1" dirty="0"/>
              <a:t> : نیاز به منابع </a:t>
            </a:r>
          </a:p>
        </p:txBody>
      </p:sp>
      <p:sp>
        <p:nvSpPr>
          <p:cNvPr id="30725" name="Content Placeholder 2"/>
          <p:cNvSpPr>
            <a:spLocks noGrp="1"/>
          </p:cNvSpPr>
          <p:nvPr>
            <p:ph idx="1"/>
          </p:nvPr>
        </p:nvSpPr>
        <p:spPr/>
        <p:txBody>
          <a:bodyPr/>
          <a:lstStyle/>
          <a:p>
            <a:pPr eaLnBrk="1" hangingPunct="1"/>
            <a:r>
              <a:rPr lang="fa-IR" dirty="0" smtClean="0"/>
              <a:t> در صورتیکه پاسخ به سوالات در دو نقطه تصمیم          ( </a:t>
            </a:r>
            <a:r>
              <a:rPr lang="en-US" dirty="0" smtClean="0">
                <a:cs typeface="Arial" charset="0"/>
              </a:rPr>
              <a:t>A</a:t>
            </a:r>
            <a:r>
              <a:rPr lang="fa-IR" dirty="0" smtClean="0"/>
              <a:t>و</a:t>
            </a:r>
            <a:r>
              <a:rPr lang="en-US" dirty="0" smtClean="0">
                <a:cs typeface="Arial" charset="0"/>
              </a:rPr>
              <a:t>B</a:t>
            </a:r>
            <a:r>
              <a:rPr lang="fa-IR" dirty="0" smtClean="0"/>
              <a:t>.) منفی باشد، آن وقت پرستار تریاژ به نقطه تصمیم </a:t>
            </a:r>
            <a:r>
              <a:rPr lang="en-US" dirty="0" smtClean="0">
                <a:cs typeface="Arial" charset="0"/>
              </a:rPr>
              <a:t>C</a:t>
            </a:r>
            <a:r>
              <a:rPr lang="fa-IR" dirty="0" smtClean="0"/>
              <a:t> حرکت می کند. </a:t>
            </a:r>
          </a:p>
          <a:p>
            <a:pPr eaLnBrk="1" hangingPunct="1"/>
            <a:endParaRPr lang="fa-IR" dirty="0" smtClean="0"/>
          </a:p>
          <a:p>
            <a:pPr eaLnBrk="1" hangingPunct="1"/>
            <a:r>
              <a:rPr lang="fa-IR" dirty="0" smtClean="0"/>
              <a:t>پرستار تریاژ باید بپرسد « تصور می کنی که این بیمار چه تعداد از منابع مختلف اورژانس را به مصرف خواهد رساند تا اینکه پزشک به یک تصمیم قطعی دست یابد ؟ </a:t>
            </a:r>
          </a:p>
        </p:txBody>
      </p:sp>
    </p:spTree>
  </p:cSld>
  <p:clrMapOvr>
    <a:masterClrMapping/>
  </p:clrMapOvr>
  <p:transition spd="slow">
    <p:push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endParaRPr lang="fa-IR" smtClean="0"/>
          </a:p>
        </p:txBody>
      </p:sp>
      <p:pic>
        <p:nvPicPr>
          <p:cNvPr id="31747" name="Content Placeholder 3" descr="10.jpg"/>
          <p:cNvPicPr>
            <a:picLocks noGrp="1" noChangeAspect="1"/>
          </p:cNvPicPr>
          <p:nvPr>
            <p:ph idx="1"/>
          </p:nvPr>
        </p:nvPicPr>
        <p:blipFill>
          <a:blip r:embed="rId2"/>
          <a:srcRect/>
          <a:stretch>
            <a:fillRect/>
          </a:stretch>
        </p:blipFill>
        <p:spPr>
          <a:xfrm>
            <a:off x="304800" y="1371600"/>
            <a:ext cx="8605838" cy="3749675"/>
          </a:xfrm>
        </p:spPr>
      </p:pic>
    </p:spTree>
  </p:cSld>
  <p:clrMapOvr>
    <a:masterClrMapping/>
  </p:clrMapOvr>
  <p:transition spd="slow">
    <p:push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endParaRPr lang="fa-IR" smtClean="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push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endParaRPr lang="fa-IR" smtClean="0"/>
          </a:p>
        </p:txBody>
      </p:sp>
      <p:sp>
        <p:nvSpPr>
          <p:cNvPr id="33795" name="Content Placeholder 2"/>
          <p:cNvSpPr>
            <a:spLocks noGrp="1"/>
          </p:cNvSpPr>
          <p:nvPr>
            <p:ph idx="1"/>
          </p:nvPr>
        </p:nvSpPr>
        <p:spPr/>
        <p:txBody>
          <a:bodyPr/>
          <a:lstStyle/>
          <a:p>
            <a:pPr eaLnBrk="1" hangingPunct="1"/>
            <a:r>
              <a:rPr lang="fa-IR" smtClean="0"/>
              <a:t> مطالعه نشان داده است که بیماران سطح سه  </a:t>
            </a:r>
            <a:r>
              <a:rPr lang="en-US" smtClean="0">
                <a:cs typeface="Arial" charset="0"/>
              </a:rPr>
              <a:t>ESI</a:t>
            </a:r>
            <a:r>
              <a:rPr lang="fa-IR" smtClean="0"/>
              <a:t> 30 تا 40 درصد بیماران ویزیت شده در بخش اورژانس را تشکیل می دهند.</a:t>
            </a:r>
          </a:p>
          <a:p>
            <a:pPr eaLnBrk="1" hangingPunct="1">
              <a:buFont typeface="Arial" charset="0"/>
              <a:buNone/>
            </a:pPr>
            <a:endParaRPr lang="en-US" smtClean="0">
              <a:cs typeface="Arial" charset="0"/>
            </a:endParaRPr>
          </a:p>
          <a:p>
            <a:pPr eaLnBrk="1" hangingPunct="1"/>
            <a:r>
              <a:rPr lang="fa-IR" smtClean="0"/>
              <a:t>سطح چهارو پنج </a:t>
            </a:r>
            <a:r>
              <a:rPr lang="en-US" smtClean="0">
                <a:cs typeface="Arial" charset="0"/>
              </a:rPr>
              <a:t>ESI</a:t>
            </a:r>
            <a:r>
              <a:rPr lang="fa-IR" smtClean="0"/>
              <a:t> از 20 تا 35 درصد حجم بیماران اورژانس و شاید حتی در یک مجموعه با دسترسی اندک به مراقبتهای اولیه بیشتر باشند. </a:t>
            </a:r>
          </a:p>
          <a:p>
            <a:pPr eaLnBrk="1" hangingPunct="1"/>
            <a:endParaRPr lang="fa-IR" smtClean="0"/>
          </a:p>
        </p:txBody>
      </p:sp>
    </p:spTree>
  </p:cSld>
  <p:clrMapOvr>
    <a:masterClrMapping/>
  </p:clrMapOvr>
  <p:transition spd="slow">
    <p:push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endParaRPr lang="fa-IR" smtClean="0"/>
          </a:p>
        </p:txBody>
      </p:sp>
      <p:sp>
        <p:nvSpPr>
          <p:cNvPr id="34819" name="Content Placeholder 2"/>
          <p:cNvSpPr>
            <a:spLocks noGrp="1"/>
          </p:cNvSpPr>
          <p:nvPr>
            <p:ph idx="1"/>
          </p:nvPr>
        </p:nvSpPr>
        <p:spPr/>
        <p:txBody>
          <a:bodyPr/>
          <a:lstStyle/>
          <a:p>
            <a:pPr eaLnBrk="1" hangingPunct="1"/>
            <a:r>
              <a:rPr lang="en-US" smtClean="0">
                <a:cs typeface="Arial" charset="0"/>
              </a:rPr>
              <a:t> </a:t>
            </a:r>
            <a:r>
              <a:rPr lang="fa-IR" smtClean="0"/>
              <a:t>مراقبینی که بطور صحیح آموزش دیده و دارای مهارتهای متنوعی نیز باشند با توجه به اینکه اکثر این بیماران دچار آسیبهای ترومایی هستند ، قادر به ارائه مراقبت در محیط های ویژه و یا </a:t>
            </a:r>
            <a:r>
              <a:rPr lang="en-US" smtClean="0">
                <a:cs typeface="Arial" charset="0"/>
              </a:rPr>
              <a:t>Fast Track </a:t>
            </a:r>
            <a:r>
              <a:rPr lang="fa-IR" smtClean="0"/>
              <a:t>می باشند. </a:t>
            </a:r>
          </a:p>
          <a:p>
            <a:pPr eaLnBrk="1" hangingPunct="1"/>
            <a:endParaRPr lang="fa-IR" smtClean="0"/>
          </a:p>
          <a:p>
            <a:pPr eaLnBrk="1" hangingPunct="1"/>
            <a:r>
              <a:rPr lang="fa-IR" smtClean="0"/>
              <a:t>این بیماران به دلیل اینکه شرایط فیزیکی ثابتی دارند می توانند جهت ویزیت شدن </a:t>
            </a:r>
            <a:r>
              <a:rPr lang="en-US" smtClean="0">
                <a:cs typeface="Arial" charset="0"/>
              </a:rPr>
              <a:t>,</a:t>
            </a:r>
            <a:r>
              <a:rPr lang="fa-IR" smtClean="0"/>
              <a:t>بدون خطر</a:t>
            </a:r>
            <a:r>
              <a:rPr lang="de-DE" smtClean="0">
                <a:cs typeface="Arial" charset="0"/>
              </a:rPr>
              <a:t>,</a:t>
            </a:r>
            <a:r>
              <a:rPr lang="fa-IR" smtClean="0"/>
              <a:t> تا چند ساعت منتظر بمانند.</a:t>
            </a:r>
          </a:p>
        </p:txBody>
      </p:sp>
    </p:spTree>
  </p:cSld>
  <p:clrMapOvr>
    <a:masterClrMapping/>
  </p:clrMapOvr>
  <p:transition spd="slow">
    <p:push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endParaRPr lang="fa-IR" smtClean="0"/>
          </a:p>
        </p:txBody>
      </p:sp>
      <p:pic>
        <p:nvPicPr>
          <p:cNvPr id="35843" name="Content Placeholder 3" descr="17.jpg"/>
          <p:cNvPicPr>
            <a:picLocks noGrp="1" noChangeAspect="1"/>
          </p:cNvPicPr>
          <p:nvPr>
            <p:ph idx="1"/>
          </p:nvPr>
        </p:nvPicPr>
        <p:blipFill>
          <a:blip r:embed="rId2"/>
          <a:srcRect/>
          <a:stretch>
            <a:fillRect/>
          </a:stretch>
        </p:blipFill>
        <p:spPr>
          <a:xfrm>
            <a:off x="1870959" y="152400"/>
            <a:ext cx="5764916" cy="6489700"/>
          </a:xfrm>
          <a:ln w="38100">
            <a:solidFill>
              <a:srgbClr val="C00000"/>
            </a:solidFill>
          </a:ln>
        </p:spPr>
      </p:pic>
    </p:spTree>
  </p:cSld>
  <p:clrMapOvr>
    <a:masterClrMapping/>
  </p:clrMapOvr>
  <p:transition spd="slow">
    <p:push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a:ln w="38100">
            <a:solidFill>
              <a:schemeClr val="tx1"/>
            </a:solidFill>
          </a:ln>
        </p:spPr>
        <p:txBody>
          <a:bodyPr rtlCol="1">
            <a:normAutofit fontScale="90000"/>
          </a:bodyPr>
          <a:lstStyle/>
          <a:p>
            <a:pPr eaLnBrk="1" fontAlgn="auto" hangingPunct="1">
              <a:spcAft>
                <a:spcPts val="0"/>
              </a:spcAft>
              <a:defRPr/>
            </a:pPr>
            <a:r>
              <a:rPr lang="fa-IR" b="1" dirty="0"/>
              <a:t>نقطه تصمیم </a:t>
            </a:r>
            <a:r>
              <a:rPr lang="en-US" b="1" dirty="0"/>
              <a:t>D</a:t>
            </a:r>
            <a:r>
              <a:rPr lang="fa-IR" b="1" dirty="0"/>
              <a:t>: علائم حیاتی بیماران </a:t>
            </a:r>
            <a:r>
              <a:rPr lang="en-US" dirty="0"/>
              <a:t/>
            </a:r>
            <a:br>
              <a:rPr lang="en-US" dirty="0"/>
            </a:br>
            <a:endParaRPr lang="fa-IR" dirty="0"/>
          </a:p>
        </p:txBody>
      </p:sp>
      <p:sp>
        <p:nvSpPr>
          <p:cNvPr id="3" name="Content Placeholder 2"/>
          <p:cNvSpPr>
            <a:spLocks noGrp="1"/>
          </p:cNvSpPr>
          <p:nvPr>
            <p:ph idx="1"/>
          </p:nvPr>
        </p:nvSpPr>
        <p:spPr/>
        <p:txBody>
          <a:bodyPr rtlCol="1">
            <a:normAutofit lnSpcReduction="10000"/>
          </a:bodyPr>
          <a:lstStyle/>
          <a:p>
            <a:pPr eaLnBrk="1" fontAlgn="auto" hangingPunct="1">
              <a:spcAft>
                <a:spcPts val="0"/>
              </a:spcAft>
              <a:buFont typeface="Arial" pitchFamily="34" charset="0"/>
              <a:buChar char="•"/>
              <a:defRPr/>
            </a:pPr>
            <a:r>
              <a:rPr lang="fa-IR" dirty="0"/>
              <a:t> قبل از ارجاع بیمار به سطح سه </a:t>
            </a:r>
            <a:r>
              <a:rPr lang="en-US" dirty="0"/>
              <a:t>ESI</a:t>
            </a:r>
            <a:r>
              <a:rPr lang="fa-IR" dirty="0"/>
              <a:t>، لازم است که پرستار به علائم حیاتی بیمار توجه کند و تعیین کند که آیا خارج از معیارهای پذیرفته شده برای سن</a:t>
            </a:r>
            <a:r>
              <a:rPr lang="en-US" dirty="0"/>
              <a:t>, </a:t>
            </a:r>
            <a:r>
              <a:rPr lang="fa-IR" dirty="0"/>
              <a:t>معیارهایی وجود دارد  که از نظر پرستار احساس  شود باید سطح تریاژ را به سطح دو</a:t>
            </a:r>
            <a:r>
              <a:rPr lang="en-US" dirty="0"/>
              <a:t>ESI </a:t>
            </a:r>
            <a:r>
              <a:rPr lang="fa-IR" dirty="0"/>
              <a:t>ارتقاء دهد. </a:t>
            </a:r>
            <a:endParaRPr lang="fa-IR" dirty="0" smtClean="0"/>
          </a:p>
          <a:p>
            <a:pPr eaLnBrk="1" fontAlgn="auto" hangingPunct="1">
              <a:spcAft>
                <a:spcPts val="0"/>
              </a:spcAft>
              <a:buFont typeface="Arial" pitchFamily="34" charset="0"/>
              <a:buChar char="•"/>
              <a:defRPr/>
            </a:pPr>
            <a:endParaRPr lang="fa-IR" dirty="0"/>
          </a:p>
          <a:p>
            <a:pPr eaLnBrk="1" fontAlgn="auto" hangingPunct="1">
              <a:spcAft>
                <a:spcPts val="0"/>
              </a:spcAft>
              <a:buFont typeface="Arial" pitchFamily="34" charset="0"/>
              <a:buChar char="•"/>
              <a:defRPr/>
            </a:pPr>
            <a:r>
              <a:rPr lang="fa-IR" dirty="0" smtClean="0"/>
              <a:t>با </a:t>
            </a:r>
            <a:r>
              <a:rPr lang="fa-IR" dirty="0"/>
              <a:t>این وجود، این تصمیم پرستار تریاژ است در این مورد که بیمار باید بر مبنای نابهنجاریهای علائم حیاتی به سطح دو </a:t>
            </a:r>
            <a:r>
              <a:rPr lang="en-US" dirty="0"/>
              <a:t>ESI</a:t>
            </a:r>
            <a:r>
              <a:rPr lang="fa-IR" dirty="0"/>
              <a:t> ارتقاء یابد یا نه </a:t>
            </a:r>
            <a:r>
              <a:rPr lang="en-US" dirty="0"/>
              <a:t>, </a:t>
            </a:r>
            <a:r>
              <a:rPr lang="fa-IR" dirty="0"/>
              <a:t>این نقطه تصمیم </a:t>
            </a:r>
            <a:r>
              <a:rPr lang="en-US" dirty="0"/>
              <a:t>D</a:t>
            </a:r>
            <a:r>
              <a:rPr lang="fa-IR" dirty="0"/>
              <a:t> است. </a:t>
            </a:r>
          </a:p>
        </p:txBody>
      </p:sp>
    </p:spTree>
  </p:cSld>
  <p:clrMapOvr>
    <a:masterClrMapping/>
  </p:clrMapOvr>
  <p:transition spd="slow">
    <p:push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endParaRPr lang="fa-IR" smtClean="0"/>
          </a:p>
        </p:txBody>
      </p:sp>
      <p:pic>
        <p:nvPicPr>
          <p:cNvPr id="37891" name="Content Placeholder 3" descr="13.jpg"/>
          <p:cNvPicPr>
            <a:picLocks noGrp="1" noChangeAspect="1"/>
          </p:cNvPicPr>
          <p:nvPr>
            <p:ph idx="1"/>
          </p:nvPr>
        </p:nvPicPr>
        <p:blipFill>
          <a:blip r:embed="rId2"/>
          <a:srcRect/>
          <a:stretch>
            <a:fillRect/>
          </a:stretch>
        </p:blipFill>
        <p:spPr>
          <a:xfrm>
            <a:off x="1524000" y="304800"/>
            <a:ext cx="6308725" cy="6340475"/>
          </a:xfrm>
          <a:solidFill>
            <a:srgbClr val="C00000"/>
          </a:solidFill>
          <a:ln w="38100">
            <a:solidFill>
              <a:srgbClr val="C00000"/>
            </a:solidFill>
          </a:ln>
        </p:spPr>
      </p:pic>
    </p:spTree>
  </p:cSld>
  <p:clrMapOvr>
    <a:masterClrMapping/>
  </p:clrMapOvr>
  <p:transition spd="slow">
    <p:push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eaLnBrk="1" hangingPunct="1"/>
            <a:endParaRPr lang="fa-IR" smtClean="0"/>
          </a:p>
        </p:txBody>
      </p:sp>
      <p:sp>
        <p:nvSpPr>
          <p:cNvPr id="38915" name="Content Placeholder 2"/>
          <p:cNvSpPr>
            <a:spLocks noGrp="1"/>
          </p:cNvSpPr>
          <p:nvPr>
            <p:ph idx="1"/>
          </p:nvPr>
        </p:nvSpPr>
        <p:spPr/>
        <p:txBody>
          <a:bodyPr/>
          <a:lstStyle/>
          <a:p>
            <a:pPr eaLnBrk="1" hangingPunct="1"/>
            <a:r>
              <a:rPr lang="fa-IR" b="1" i="1" u="sng" smtClean="0">
                <a:solidFill>
                  <a:srgbClr val="C00000"/>
                </a:solidFill>
              </a:rPr>
              <a:t>دماسنجی فقط شامل بچه های زیر سه سال می شود.</a:t>
            </a:r>
          </a:p>
          <a:p>
            <a:pPr eaLnBrk="1" hangingPunct="1"/>
            <a:endParaRPr lang="fa-IR" sz="2800" smtClean="0"/>
          </a:p>
          <a:p>
            <a:pPr eaLnBrk="1" hangingPunct="1"/>
            <a:r>
              <a:rPr lang="fa-IR" sz="2800" smtClean="0"/>
              <a:t> تب قابل توجه ممکن است کودکان نورسته را از اولویت بندی در سطوح چهار و پنج جدا کند . این به تشخیص کودکان دچار باکترمی بالقوه کمک می کند و از انتقال آنها به محیط پیگیری سریع یا انتظار طولانی مدت جلوگیری می کند. </a:t>
            </a:r>
          </a:p>
        </p:txBody>
      </p:sp>
    </p:spTree>
  </p:cSld>
  <p:clrMapOvr>
    <a:masterClrMapping/>
  </p:clrMapOvr>
  <p:transition spd="slow">
    <p:push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676400"/>
          </a:xfrm>
          <a:solidFill>
            <a:srgbClr val="C00000"/>
          </a:solidFill>
          <a:ln w="38100">
            <a:solidFill>
              <a:schemeClr val="tx1"/>
            </a:solidFill>
          </a:ln>
        </p:spPr>
        <p:txBody>
          <a:bodyPr rtlCol="1">
            <a:normAutofit fontScale="90000"/>
          </a:bodyPr>
          <a:lstStyle/>
          <a:p>
            <a:pPr eaLnBrk="1" fontAlgn="auto" hangingPunct="1">
              <a:spcAft>
                <a:spcPts val="0"/>
              </a:spcAft>
              <a:defRPr/>
            </a:pPr>
            <a:r>
              <a:rPr lang="fa-IR" sz="3600" b="1" dirty="0"/>
              <a:t>آیا مدت زمان لازم تا درمان روی اولویت بندی تریاژ </a:t>
            </a:r>
            <a:r>
              <a:rPr lang="en-US" sz="3600" b="1" dirty="0"/>
              <a:t>ESI</a:t>
            </a:r>
            <a:r>
              <a:rPr lang="fa-IR" sz="3600" b="1" dirty="0"/>
              <a:t> تأثیر می گذارد؟ </a:t>
            </a:r>
            <a:r>
              <a:rPr lang="en-US" dirty="0"/>
              <a:t/>
            </a:r>
            <a:br>
              <a:rPr lang="en-US" dirty="0"/>
            </a:br>
            <a:endParaRPr lang="fa-IR" dirty="0"/>
          </a:p>
        </p:txBody>
      </p:sp>
      <p:sp>
        <p:nvSpPr>
          <p:cNvPr id="39939" name="Content Placeholder 2"/>
          <p:cNvSpPr>
            <a:spLocks noGrp="1"/>
          </p:cNvSpPr>
          <p:nvPr>
            <p:ph idx="1"/>
          </p:nvPr>
        </p:nvSpPr>
        <p:spPr/>
        <p:txBody>
          <a:bodyPr/>
          <a:lstStyle/>
          <a:p>
            <a:pPr eaLnBrk="1" hangingPunct="1"/>
            <a:r>
              <a:rPr lang="en-US" smtClean="0">
                <a:cs typeface="Arial" charset="0"/>
              </a:rPr>
              <a:t> ESI</a:t>
            </a:r>
            <a:r>
              <a:rPr lang="fa-IR" smtClean="0"/>
              <a:t>  استانداردهای زمانی را که در آن بیماران باید توسط یک پزشک ارزیابی شوند را توصیه  نمی کند. با این حال ، بیمارانی که با ضوابط سطح  دو </a:t>
            </a:r>
            <a:r>
              <a:rPr lang="en-US" smtClean="0">
                <a:cs typeface="Arial" charset="0"/>
              </a:rPr>
              <a:t>ESI</a:t>
            </a:r>
            <a:r>
              <a:rPr lang="fa-IR" smtClean="0"/>
              <a:t> مطابقت دارند باید تا آنجا که امکان دارد زودتر ویزیت شوند . </a:t>
            </a:r>
          </a:p>
          <a:p>
            <a:pPr eaLnBrk="1" hangingPunct="1"/>
            <a:endParaRPr lang="fa-IR" smtClean="0"/>
          </a:p>
          <a:p>
            <a:pPr eaLnBrk="1" hangingPunct="1"/>
            <a:r>
              <a:rPr lang="fa-IR" smtClean="0"/>
              <a:t>امکان دارد خیلی از اوقات بین سیاست سازمانی و           « جریان و فرآیند مراقبت از بیماران » و سطح تریاژ </a:t>
            </a:r>
            <a:r>
              <a:rPr lang="en-US" smtClean="0">
                <a:cs typeface="Arial" charset="0"/>
              </a:rPr>
              <a:t>ESI </a:t>
            </a:r>
            <a:r>
              <a:rPr lang="fa-IR" smtClean="0"/>
              <a:t>اختلاف وجود داشته باشد. </a:t>
            </a:r>
          </a:p>
        </p:txBody>
      </p:sp>
    </p:spTree>
  </p:cSld>
  <p:clrMapOvr>
    <a:masterClrMapping/>
  </p:clrMapOvr>
  <p:transition spd="slow">
    <p:push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endParaRPr lang="fa-IR" smtClean="0"/>
          </a:p>
        </p:txBody>
      </p:sp>
      <p:sp>
        <p:nvSpPr>
          <p:cNvPr id="3" name="Content Placeholder 2"/>
          <p:cNvSpPr>
            <a:spLocks noGrp="1"/>
          </p:cNvSpPr>
          <p:nvPr>
            <p:ph idx="1"/>
          </p:nvPr>
        </p:nvSpPr>
        <p:spPr>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path path="circle">
              <a:fillToRect l="50000" t="50000" r="50000" b="50000"/>
            </a:path>
            <a:tileRect/>
          </a:gradFill>
          <a:ln w="57150">
            <a:solidFill>
              <a:schemeClr val="tx1"/>
            </a:solidFill>
          </a:ln>
          <a:scene3d>
            <a:camera prst="orthographicFront"/>
            <a:lightRig rig="threePt" dir="t"/>
          </a:scene3d>
          <a:sp3d>
            <a:bevelT prst="angle"/>
          </a:sp3d>
        </p:spPr>
        <p:txBody>
          <a:bodyPr rtlCol="1">
            <a:normAutofit fontScale="92500"/>
          </a:bodyPr>
          <a:lstStyle/>
          <a:p>
            <a:pPr eaLnBrk="1" fontAlgn="auto" hangingPunct="1">
              <a:spcAft>
                <a:spcPts val="0"/>
              </a:spcAft>
              <a:buFont typeface="Arial" pitchFamily="34" charset="0"/>
              <a:buChar char="•"/>
              <a:defRPr/>
            </a:pPr>
            <a:r>
              <a:rPr lang="fa-IR" dirty="0"/>
              <a:t> </a:t>
            </a:r>
            <a:r>
              <a:rPr lang="fa-IR" dirty="0" smtClean="0"/>
              <a:t>معیار </a:t>
            </a:r>
            <a:r>
              <a:rPr lang="fa-IR" dirty="0"/>
              <a:t>شدت اورژانس (</a:t>
            </a:r>
            <a:r>
              <a:rPr lang="en-US" dirty="0"/>
              <a:t>ESI</a:t>
            </a:r>
            <a:r>
              <a:rPr lang="fa-IR" dirty="0"/>
              <a:t>) یک ابزار تریاژ پنج سطحی و با کاربرد آسان می باشد که بیماران بخش اورژانس را با بررسی شدت بیماری و راه حل آن همزمان دسته بندی می کند. </a:t>
            </a:r>
            <a:endParaRPr lang="fa-IR" dirty="0" smtClean="0"/>
          </a:p>
          <a:p>
            <a:pPr eaLnBrk="1" fontAlgn="auto" hangingPunct="1">
              <a:spcAft>
                <a:spcPts val="0"/>
              </a:spcAft>
              <a:buFont typeface="Arial" pitchFamily="34" charset="0"/>
              <a:buChar char="•"/>
              <a:defRPr/>
            </a:pPr>
            <a:endParaRPr lang="fa-IR" dirty="0" smtClean="0"/>
          </a:p>
          <a:p>
            <a:pPr eaLnBrk="1" fontAlgn="auto" hangingPunct="1">
              <a:spcAft>
                <a:spcPts val="0"/>
              </a:spcAft>
              <a:buFont typeface="Arial" pitchFamily="34" charset="0"/>
              <a:buChar char="•"/>
              <a:defRPr/>
            </a:pPr>
            <a:r>
              <a:rPr lang="fa-IR" dirty="0" smtClean="0"/>
              <a:t>مقدمتاً </a:t>
            </a:r>
            <a:r>
              <a:rPr lang="fa-IR" dirty="0"/>
              <a:t>پرستار تریاژ فقط سطح حدت بیماری را تخمین می زند.  در صورتیکه یک بیمار با شرایط سطح حدت بالا مواجه نباشد ( سطح یک ودو </a:t>
            </a:r>
            <a:r>
              <a:rPr lang="en-US" dirty="0"/>
              <a:t>ESI</a:t>
            </a:r>
            <a:r>
              <a:rPr lang="fa-IR" dirty="0"/>
              <a:t> ) پرستار تریاژ الزامات منبع مورد انتظار جهت کمک به تعیین یک سطح تریاژ را برآورد می کند ( سطح سه وچهاروپنج </a:t>
            </a:r>
            <a:r>
              <a:rPr lang="en-US" dirty="0"/>
              <a:t>ESI</a:t>
            </a:r>
            <a:r>
              <a:rPr lang="fa-IR" dirty="0"/>
              <a:t>). </a:t>
            </a:r>
          </a:p>
        </p:txBody>
      </p:sp>
    </p:spTree>
  </p:cSld>
  <p:clrMapOvr>
    <a:masterClrMapping/>
  </p:clrMapOvr>
  <p:transition spd="slow">
    <p:push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eaLnBrk="1" hangingPunct="1"/>
            <a:endParaRPr lang="fa-IR" smtClean="0"/>
          </a:p>
        </p:txBody>
      </p:sp>
      <p:sp>
        <p:nvSpPr>
          <p:cNvPr id="40963" name="Content Placeholder 2"/>
          <p:cNvSpPr>
            <a:spLocks noGrp="1"/>
          </p:cNvSpPr>
          <p:nvPr>
            <p:ph idx="1"/>
          </p:nvPr>
        </p:nvSpPr>
        <p:spPr/>
        <p:txBody>
          <a:bodyPr/>
          <a:lstStyle/>
          <a:p>
            <a:pPr eaLnBrk="1" hangingPunct="1"/>
            <a:r>
              <a:rPr lang="fa-IR" sz="2800" smtClean="0"/>
              <a:t>بیماران اغلب بعد از تحمل مکانیسم اصلی آسیب مثل یک عابر پیاده مصدوم در تصادف با وسیله نقلیه موتوری با سرعت بالا به پرستار تریاژ مراجعه می کنند. ممکن است بیمار صحنه تصادف را به طریقی به غیر از آمبولانس ترک کرده باشد و سپس با علائم حیاتی طبیعی با درد متمرکز درست بالاتر از پهلوی راست به تریاژ ارجاع داده شود. </a:t>
            </a:r>
          </a:p>
        </p:txBody>
      </p:sp>
    </p:spTree>
  </p:cSld>
  <p:clrMapOvr>
    <a:masterClrMapping/>
  </p:clrMapOvr>
  <p:transition spd="slow">
    <p:push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endParaRPr lang="fa-IR" smtClean="0"/>
          </a:p>
        </p:txBody>
      </p:sp>
      <p:sp>
        <p:nvSpPr>
          <p:cNvPr id="41987" name="Content Placeholder 2"/>
          <p:cNvSpPr>
            <a:spLocks noGrp="1"/>
          </p:cNvSpPr>
          <p:nvPr>
            <p:ph idx="1"/>
          </p:nvPr>
        </p:nvSpPr>
        <p:spPr/>
        <p:txBody>
          <a:bodyPr/>
          <a:lstStyle/>
          <a:p>
            <a:pPr eaLnBrk="1" hangingPunct="1"/>
            <a:r>
              <a:rPr lang="fa-IR" smtClean="0"/>
              <a:t>. </a:t>
            </a:r>
            <a:r>
              <a:rPr lang="fa-IR" sz="2800" smtClean="0"/>
              <a:t>با این وجود، بخاطر پارگی کبد و صدمات مهم دیگر در معرض خطر است بنابراین باید در </a:t>
            </a:r>
            <a:r>
              <a:rPr lang="fa-IR" sz="2800" smtClean="0">
                <a:solidFill>
                  <a:srgbClr val="C00000"/>
                </a:solidFill>
              </a:rPr>
              <a:t>سطح دو </a:t>
            </a:r>
            <a:r>
              <a:rPr lang="fa-IR" sz="2800" smtClean="0"/>
              <a:t>تریاژ شود. بعضی اوقات بخشهای اورژانس دارای خط مشی های بیماران ترومایی و طبقه بندی سطح پاسخ تیم تروما به مصدومان آسیب دیده هستند</a:t>
            </a:r>
            <a:r>
              <a:rPr lang="en-US" sz="2800" smtClean="0">
                <a:cs typeface="Arial" charset="0"/>
              </a:rPr>
              <a:t>,</a:t>
            </a:r>
            <a:r>
              <a:rPr lang="fa-IR" sz="2800" smtClean="0"/>
              <a:t> هر دو حائز اهمیت اند و باید بعنوان دو رتبه متفاوت ثبت شوند . </a:t>
            </a:r>
          </a:p>
        </p:txBody>
      </p:sp>
    </p:spTree>
  </p:cSld>
  <p:clrMapOvr>
    <a:masterClrMapping/>
  </p:clrMapOvr>
  <p:transition spd="slow">
    <p:push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Content Placeholder 2"/>
          <p:cNvSpPr>
            <a:spLocks noGrp="1"/>
          </p:cNvSpPr>
          <p:nvPr>
            <p:ph idx="1"/>
          </p:nvPr>
        </p:nvSpPr>
        <p:spPr/>
        <p:txBody>
          <a:bodyPr/>
          <a:lstStyle/>
          <a:p>
            <a:pPr eaLnBrk="1" hangingPunct="1"/>
            <a:r>
              <a:rPr lang="fa-IR" smtClean="0"/>
              <a:t> در این روزها با ازدحام بیش از حد اورژانس ، برای پرستار</a:t>
            </a:r>
            <a:r>
              <a:rPr lang="en-US" smtClean="0">
                <a:cs typeface="Arial" charset="0"/>
              </a:rPr>
              <a:t>,</a:t>
            </a:r>
            <a:r>
              <a:rPr lang="fa-IR" smtClean="0"/>
              <a:t> تریاژ کردن تعداد زیادی از بیماران سطح دو </a:t>
            </a:r>
            <a:r>
              <a:rPr lang="en-US" smtClean="0">
                <a:cs typeface="Arial" charset="0"/>
              </a:rPr>
              <a:t>ESI </a:t>
            </a:r>
            <a:r>
              <a:rPr lang="fa-IR" smtClean="0"/>
              <a:t>در حالیکه هیچ تخت خالی که بتوان بیماران را در آنها مستقر کرد وجود ندارد</a:t>
            </a:r>
            <a:r>
              <a:rPr lang="en-US" smtClean="0">
                <a:cs typeface="Arial" charset="0"/>
              </a:rPr>
              <a:t>,</a:t>
            </a:r>
            <a:r>
              <a:rPr lang="fa-IR" smtClean="0"/>
              <a:t> غیر معمول نیست. در این وضعیت ها، پرستار تریاژ  ممکن است به سمت « تریاژ پائین » وسوسه شود. </a:t>
            </a:r>
          </a:p>
          <a:p>
            <a:pPr eaLnBrk="1" hangingPunct="1">
              <a:buFont typeface="Arial" charset="0"/>
              <a:buNone/>
            </a:pPr>
            <a:endParaRPr lang="fa-IR" smtClean="0"/>
          </a:p>
          <a:p>
            <a:pPr eaLnBrk="1" hangingPunct="1"/>
            <a:r>
              <a:rPr lang="fa-IR" smtClean="0"/>
              <a:t>این کار می تواند به پی آمدهایی منفی و جدی برای بیماران و کمتر از میزان واقعی نشان دادن بیماران بد حال اورژانس منتهی شود. </a:t>
            </a:r>
          </a:p>
        </p:txBody>
      </p:sp>
    </p:spTree>
  </p:cSld>
  <p:clrMapOvr>
    <a:masterClrMapping/>
  </p:clrMapOvr>
  <p:transition spd="slow">
    <p:push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eaLnBrk="1" hangingPunct="1"/>
            <a:endParaRPr lang="fa-IR" smtClean="0"/>
          </a:p>
        </p:txBody>
      </p:sp>
      <p:pic>
        <p:nvPicPr>
          <p:cNvPr id="44035" name="Content Placeholder 3" descr="16.jpg"/>
          <p:cNvPicPr>
            <a:picLocks noGrp="1" noChangeAspect="1"/>
          </p:cNvPicPr>
          <p:nvPr>
            <p:ph idx="1"/>
          </p:nvPr>
        </p:nvPicPr>
        <p:blipFill>
          <a:blip r:embed="rId2"/>
          <a:srcRect/>
          <a:stretch>
            <a:fillRect/>
          </a:stretch>
        </p:blipFill>
        <p:spPr>
          <a:xfrm>
            <a:off x="2209800" y="152400"/>
            <a:ext cx="4953000" cy="6705600"/>
          </a:xfrm>
          <a:ln w="38100">
            <a:solidFill>
              <a:srgbClr val="C00000"/>
            </a:solidFill>
          </a:ln>
        </p:spPr>
      </p:pic>
    </p:spTree>
  </p:cSld>
  <p:clrMapOvr>
    <a:masterClrMapping/>
  </p:clrMapOvr>
  <p:transition spd="slow">
    <p:push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endParaRPr lang="fa-IR" smtClean="0"/>
          </a:p>
        </p:txBody>
      </p:sp>
      <p:sp>
        <p:nvSpPr>
          <p:cNvPr id="3" name="Content Placeholder 2"/>
          <p:cNvSpPr>
            <a:spLocks noGrp="1"/>
          </p:cNvSpPr>
          <p:nvPr>
            <p:ph idx="1"/>
          </p:nvPr>
        </p:nvSpPr>
        <p:spPr>
          <a:solidFill>
            <a:schemeClr val="accent1">
              <a:lumMod val="75000"/>
            </a:schemeClr>
          </a:solidFill>
          <a:ln w="12700">
            <a:solidFill>
              <a:srgbClr val="C00000"/>
            </a:solidFill>
          </a:ln>
        </p:spPr>
        <p:txBody>
          <a:bodyPr rtlCol="1">
            <a:normAutofit fontScale="92500" lnSpcReduction="10000"/>
          </a:bodyPr>
          <a:lstStyle/>
          <a:p>
            <a:pPr eaLnBrk="1" fontAlgn="auto" hangingPunct="1">
              <a:spcAft>
                <a:spcPts val="0"/>
              </a:spcAft>
              <a:buFont typeface="Arial" pitchFamily="34" charset="0"/>
              <a:buChar char="•"/>
              <a:defRPr/>
            </a:pPr>
            <a:r>
              <a:rPr lang="en-US" dirty="0" smtClean="0"/>
              <a:t> </a:t>
            </a:r>
            <a:r>
              <a:rPr lang="en-US" dirty="0" smtClean="0">
                <a:solidFill>
                  <a:srgbClr val="FFFF00"/>
                </a:solidFill>
              </a:rPr>
              <a:t>ESI</a:t>
            </a:r>
            <a:r>
              <a:rPr lang="fa-IR" dirty="0" smtClean="0">
                <a:solidFill>
                  <a:srgbClr val="FFFF00"/>
                </a:solidFill>
              </a:rPr>
              <a:t> یک روش تریاژ قابل اطمینان و صحیح را در اختیار بخش های اورژانس قرار می دهد. </a:t>
            </a:r>
          </a:p>
          <a:p>
            <a:pPr eaLnBrk="1" fontAlgn="auto" hangingPunct="1">
              <a:spcAft>
                <a:spcPts val="0"/>
              </a:spcAft>
              <a:buFont typeface="Arial" pitchFamily="34" charset="0"/>
              <a:buNone/>
              <a:defRPr/>
            </a:pPr>
            <a:endParaRPr lang="fa-IR" dirty="0" smtClean="0">
              <a:solidFill>
                <a:srgbClr val="FFFF00"/>
              </a:solidFill>
            </a:endParaRPr>
          </a:p>
          <a:p>
            <a:pPr eaLnBrk="1" fontAlgn="auto" hangingPunct="1">
              <a:spcAft>
                <a:spcPts val="0"/>
              </a:spcAft>
              <a:buFont typeface="Arial" pitchFamily="34" charset="0"/>
              <a:buChar char="•"/>
              <a:defRPr/>
            </a:pPr>
            <a:r>
              <a:rPr lang="fa-IR" dirty="0" smtClean="0">
                <a:solidFill>
                  <a:srgbClr val="FFFF00"/>
                </a:solidFill>
              </a:rPr>
              <a:t>شامل بودن نیاز به منابع در دسته بندی تریاژ یک وجه منحصر به فرد </a:t>
            </a:r>
            <a:r>
              <a:rPr lang="en-US" dirty="0" smtClean="0">
                <a:solidFill>
                  <a:srgbClr val="FFFF00"/>
                </a:solidFill>
              </a:rPr>
              <a:t>ESI </a:t>
            </a:r>
            <a:r>
              <a:rPr lang="fa-IR" dirty="0" smtClean="0">
                <a:solidFill>
                  <a:srgbClr val="FFFF00"/>
                </a:solidFill>
              </a:rPr>
              <a:t>در مقایسه با سیستم های  دیگرتریاژ است.</a:t>
            </a:r>
          </a:p>
          <a:p>
            <a:pPr eaLnBrk="1" fontAlgn="auto" hangingPunct="1">
              <a:spcAft>
                <a:spcPts val="0"/>
              </a:spcAft>
              <a:buFont typeface="Arial" pitchFamily="34" charset="0"/>
              <a:buNone/>
              <a:defRPr/>
            </a:pPr>
            <a:endParaRPr lang="en-US" dirty="0" smtClean="0">
              <a:solidFill>
                <a:srgbClr val="FFFF00"/>
              </a:solidFill>
            </a:endParaRPr>
          </a:p>
          <a:p>
            <a:pPr eaLnBrk="1" fontAlgn="auto" hangingPunct="1">
              <a:spcAft>
                <a:spcPts val="0"/>
              </a:spcAft>
              <a:buFont typeface="Arial" pitchFamily="34" charset="0"/>
              <a:buChar char="•"/>
              <a:defRPr/>
            </a:pPr>
            <a:r>
              <a:rPr lang="fa-IR" dirty="0" smtClean="0">
                <a:solidFill>
                  <a:srgbClr val="FFFF00"/>
                </a:solidFill>
              </a:rPr>
              <a:t> </a:t>
            </a:r>
            <a:r>
              <a:rPr lang="fa-IR" dirty="0">
                <a:solidFill>
                  <a:srgbClr val="FFFF00"/>
                </a:solidFill>
              </a:rPr>
              <a:t>پرستار تریاژ ضروریات منبع را بر مبنای تجربه قبلی در مورد بیماران موجود با صدمات یا شکایات مشابه برآورد می کند . </a:t>
            </a:r>
            <a:endParaRPr lang="en-US" dirty="0" smtClean="0">
              <a:solidFill>
                <a:srgbClr val="FFFF00"/>
              </a:solidFill>
            </a:endParaRPr>
          </a:p>
        </p:txBody>
      </p:sp>
    </p:spTree>
  </p:cSld>
  <p:clrMapOvr>
    <a:masterClrMapping/>
  </p:clrMapOvr>
  <p:transition spd="slow">
    <p:push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a:ln>
            <a:solidFill>
              <a:schemeClr val="accent1">
                <a:lumMod val="60000"/>
                <a:lumOff val="40000"/>
              </a:schemeClr>
            </a:solidFill>
            <a:prstDash val="lgDashDot"/>
          </a:ln>
          <a:scene3d>
            <a:camera prst="orthographicFront"/>
            <a:lightRig rig="threePt" dir="t"/>
          </a:scene3d>
          <a:sp3d>
            <a:bevelT prst="convex"/>
          </a:sp3d>
        </p:spPr>
        <p:txBody>
          <a:bodyPr rtlCol="1">
            <a:normAutofit/>
          </a:bodyPr>
          <a:lstStyle/>
          <a:p>
            <a:pPr eaLnBrk="1" fontAlgn="auto" hangingPunct="1">
              <a:spcAft>
                <a:spcPts val="0"/>
              </a:spcAft>
              <a:defRPr/>
            </a:pPr>
            <a:r>
              <a:rPr lang="fa-IR" dirty="0" smtClean="0"/>
              <a:t>چهار سوال اساسی </a:t>
            </a:r>
            <a:endParaRPr lang="fa-IR"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push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371600"/>
          </a:xfrm>
          <a:solidFill>
            <a:srgbClr val="C00000"/>
          </a:solidFill>
          <a:ln>
            <a:solidFill>
              <a:schemeClr val="tx1"/>
            </a:solidFill>
            <a:prstDash val="lgDashDot"/>
          </a:ln>
          <a:scene3d>
            <a:camera prst="orthographicFront"/>
            <a:lightRig rig="threePt" dir="t"/>
          </a:scene3d>
          <a:sp3d>
            <a:bevelT prst="convex"/>
          </a:sp3d>
        </p:spPr>
        <p:txBody>
          <a:bodyPr rtlCol="1">
            <a:normAutofit fontScale="90000"/>
          </a:bodyPr>
          <a:lstStyle/>
          <a:p>
            <a:pPr eaLnBrk="1" fontAlgn="auto" hangingPunct="1">
              <a:spcAft>
                <a:spcPts val="0"/>
              </a:spcAft>
              <a:defRPr/>
            </a:pPr>
            <a:r>
              <a:rPr lang="fa-IR" sz="4000" b="1" dirty="0" smtClean="0"/>
              <a:t>نقطه تصمیم </a:t>
            </a:r>
            <a:r>
              <a:rPr lang="en-US" sz="4000" b="1" dirty="0" smtClean="0"/>
              <a:t>A</a:t>
            </a:r>
            <a:r>
              <a:rPr lang="fa-IR" sz="4000" b="1" dirty="0" smtClean="0"/>
              <a:t> : آیا این بیمار در حال مرگ است؟ </a:t>
            </a:r>
            <a:r>
              <a:rPr lang="fa-IR" b="1" dirty="0" smtClean="0"/>
              <a:t/>
            </a:r>
            <a:br>
              <a:rPr lang="fa-IR" b="1" dirty="0" smtClean="0"/>
            </a:br>
            <a:endParaRPr lang="fa-IR" dirty="0"/>
          </a:p>
        </p:txBody>
      </p:sp>
      <p:sp>
        <p:nvSpPr>
          <p:cNvPr id="7173" name="Content Placeholder 2"/>
          <p:cNvSpPr>
            <a:spLocks noGrp="1"/>
          </p:cNvSpPr>
          <p:nvPr>
            <p:ph idx="1"/>
          </p:nvPr>
        </p:nvSpPr>
        <p:spPr/>
        <p:txBody>
          <a:bodyPr/>
          <a:lstStyle/>
          <a:p>
            <a:pPr eaLnBrk="1" hangingPunct="1">
              <a:buFont typeface="Arial" charset="0"/>
              <a:buNone/>
            </a:pPr>
            <a:endParaRPr lang="en-US" dirty="0" smtClean="0">
              <a:cs typeface="Arial" charset="0"/>
            </a:endParaRPr>
          </a:p>
          <a:p>
            <a:pPr eaLnBrk="1" hangingPunct="1"/>
            <a:r>
              <a:rPr lang="fa-IR" b="1" dirty="0" smtClean="0"/>
              <a:t> </a:t>
            </a:r>
            <a:r>
              <a:rPr lang="fa-IR" dirty="0" smtClean="0"/>
              <a:t>به همان سادگی که در نقطه تصمیم </a:t>
            </a:r>
            <a:r>
              <a:rPr lang="en-US" dirty="0" smtClean="0">
                <a:cs typeface="Arial" charset="0"/>
              </a:rPr>
              <a:t>A</a:t>
            </a:r>
            <a:r>
              <a:rPr lang="fa-IR" dirty="0" smtClean="0"/>
              <a:t> بیان شد  پرستار تریاژ می پرسد که آیا این بیمار در حال مرگ است یا نه؟</a:t>
            </a:r>
            <a:endParaRPr lang="en-US" dirty="0" smtClean="0"/>
          </a:p>
          <a:p>
            <a:pPr eaLnBrk="1" hangingPunct="1"/>
            <a:r>
              <a:rPr lang="fa-IR" dirty="0" smtClean="0"/>
              <a:t> در صورتیکه جواب مثبت باشد. فرآیند تریاژ کامل است و بیمار بطور خودکار بعنوان سطح اول </a:t>
            </a:r>
            <a:r>
              <a:rPr lang="en-US" dirty="0" smtClean="0">
                <a:cs typeface="Arial" charset="0"/>
              </a:rPr>
              <a:t>ESI</a:t>
            </a:r>
            <a:r>
              <a:rPr lang="fa-IR" dirty="0" smtClean="0"/>
              <a:t> تریاژ می شود. جواب منفی کاربر را به قدم بعدی در الگوریتم به نقطه تصمیم </a:t>
            </a:r>
            <a:r>
              <a:rPr lang="en-US" dirty="0" smtClean="0">
                <a:cs typeface="Arial" charset="0"/>
              </a:rPr>
              <a:t>B</a:t>
            </a:r>
            <a:r>
              <a:rPr lang="fa-IR" dirty="0" smtClean="0"/>
              <a:t> منتقل می کند. </a:t>
            </a:r>
            <a:endParaRPr lang="en-US" dirty="0" smtClean="0">
              <a:cs typeface="Arial" charset="0"/>
            </a:endParaRPr>
          </a:p>
          <a:p>
            <a:pPr eaLnBrk="1" hangingPunct="1"/>
            <a:endParaRPr lang="fa-IR" dirty="0" smtClean="0"/>
          </a:p>
        </p:txBody>
      </p:sp>
    </p:spTree>
  </p:cSld>
  <p:clrMapOvr>
    <a:masterClrMapping/>
  </p:clrMapOvr>
  <p:transition spd="slow">
    <p:push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173">
                                            <p:txEl>
                                              <p:pRg st="2" end="2"/>
                                            </p:txEl>
                                          </p:spTgt>
                                        </p:tgtEl>
                                        <p:attrNameLst>
                                          <p:attrName>style.visibility</p:attrName>
                                        </p:attrNameLst>
                                      </p:cBhvr>
                                      <p:to>
                                        <p:strVal val="visible"/>
                                      </p:to>
                                    </p:set>
                                    <p:animEffect transition="in" filter="blinds(horizontal)">
                                      <p:cBhvr>
                                        <p:cTn id="7" dur="500"/>
                                        <p:tgtEl>
                                          <p:spTgt spid="717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a:spLocks noGrp="1"/>
          </p:cNvSpPr>
          <p:nvPr>
            <p:ph type="title"/>
          </p:nvPr>
        </p:nvSpPr>
        <p:spPr>
          <a:xfrm>
            <a:off x="457200" y="182562"/>
            <a:ext cx="8229600" cy="1417638"/>
          </a:xfrm>
          <a:solidFill>
            <a:srgbClr val="C00000"/>
          </a:solidFill>
          <a:ln>
            <a:solidFill>
              <a:schemeClr val="tx1"/>
            </a:solidFill>
            <a:prstDash val="lgDashDot"/>
          </a:ln>
          <a:scene3d>
            <a:camera prst="orthographicFront"/>
            <a:lightRig rig="threePt" dir="t"/>
          </a:scene3d>
          <a:sp3d>
            <a:bevelT prst="convex"/>
          </a:sp3d>
        </p:spPr>
        <p:txBody>
          <a:bodyPr rtlCol="1">
            <a:normAutofit fontScale="90000"/>
          </a:bodyPr>
          <a:lstStyle/>
          <a:p>
            <a:pPr eaLnBrk="1" fontAlgn="auto" hangingPunct="1">
              <a:spcAft>
                <a:spcPts val="0"/>
              </a:spcAft>
              <a:defRPr/>
            </a:pPr>
            <a:r>
              <a:rPr lang="fa-IR" sz="4000" b="1" dirty="0" smtClean="0"/>
              <a:t>نقطه تصمیم </a:t>
            </a:r>
            <a:r>
              <a:rPr lang="en-US" sz="4000" b="1" dirty="0" smtClean="0"/>
              <a:t>A</a:t>
            </a:r>
            <a:r>
              <a:rPr lang="fa-IR" sz="4000" b="1" dirty="0" smtClean="0"/>
              <a:t> : آیا این بیمار در حال مرگ است؟ </a:t>
            </a:r>
            <a:r>
              <a:rPr lang="fa-IR" b="1" dirty="0" smtClean="0"/>
              <a:t/>
            </a:r>
            <a:br>
              <a:rPr lang="fa-IR" b="1" dirty="0" smtClean="0"/>
            </a:br>
            <a:endParaRPr lang="fa-IR" dirty="0"/>
          </a:p>
        </p:txBody>
      </p:sp>
    </p:spTree>
  </p:cSld>
  <p:clrMapOvr>
    <a:masterClrMapping/>
  </p:clrMapOvr>
  <p:transition spd="slow">
    <p:push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idx="1"/>
          </p:nvPr>
        </p:nvSpPr>
        <p:spPr/>
        <p:txBody>
          <a:bodyPr/>
          <a:lstStyle/>
          <a:p>
            <a:pPr eaLnBrk="1" hangingPunct="1"/>
            <a:r>
              <a:rPr lang="fa-IR" smtClean="0"/>
              <a:t>آیا بیمار با هیچ کدام از شرایط زیر مطابقت دارد :</a:t>
            </a:r>
          </a:p>
          <a:p>
            <a:pPr eaLnBrk="1" hangingPunct="1">
              <a:buFont typeface="Arial" charset="0"/>
              <a:buNone/>
            </a:pPr>
            <a:endParaRPr lang="fa-IR" smtClean="0"/>
          </a:p>
          <a:p>
            <a:pPr eaLnBrk="1" hangingPunct="1">
              <a:buFont typeface="Arial" charset="0"/>
              <a:buNone/>
            </a:pPr>
            <a:r>
              <a:rPr lang="fa-IR" smtClean="0"/>
              <a:t> قبلاً لوله گذاری شده (آپنه است) </a:t>
            </a:r>
          </a:p>
          <a:p>
            <a:pPr eaLnBrk="1" hangingPunct="1">
              <a:buFont typeface="Arial" charset="0"/>
              <a:buNone/>
            </a:pPr>
            <a:r>
              <a:rPr lang="fa-IR" smtClean="0"/>
              <a:t>بدون نبض است ، </a:t>
            </a:r>
          </a:p>
          <a:p>
            <a:pPr eaLnBrk="1" hangingPunct="1">
              <a:buFont typeface="Arial" charset="0"/>
              <a:buNone/>
            </a:pPr>
            <a:r>
              <a:rPr lang="fa-IR" smtClean="0"/>
              <a:t>به زحمت وبا مشکل تنفس می کند،</a:t>
            </a:r>
          </a:p>
          <a:p>
            <a:pPr eaLnBrk="1" hangingPunct="1">
              <a:buFont typeface="Arial" charset="0"/>
              <a:buNone/>
            </a:pPr>
            <a:r>
              <a:rPr lang="fa-IR" smtClean="0"/>
              <a:t>درصد اشباع اکسیژن( </a:t>
            </a:r>
            <a:r>
              <a:rPr lang="en-US" smtClean="0">
                <a:cs typeface="Arial" charset="0"/>
              </a:rPr>
              <a:t>Spo2 </a:t>
            </a:r>
            <a:r>
              <a:rPr lang="fa-IR" smtClean="0"/>
              <a:t>) کمتر از 90 درصد است، </a:t>
            </a:r>
          </a:p>
          <a:p>
            <a:pPr eaLnBrk="1" hangingPunct="1">
              <a:buFont typeface="Arial" charset="0"/>
              <a:buNone/>
            </a:pPr>
            <a:r>
              <a:rPr lang="fa-IR" smtClean="0"/>
              <a:t>تغییرات وضعیت روانی حاد دارد یا واکنشی نشان نمی دهد ؟ </a:t>
            </a:r>
            <a:endParaRPr lang="en-US" smtClean="0">
              <a:cs typeface="Arial" charset="0"/>
            </a:endParaRPr>
          </a:p>
          <a:p>
            <a:pPr eaLnBrk="1" hangingPunct="1"/>
            <a:endParaRPr lang="fa-IR" smtClean="0"/>
          </a:p>
        </p:txBody>
      </p:sp>
      <p:sp>
        <p:nvSpPr>
          <p:cNvPr id="4" name="Title 1"/>
          <p:cNvSpPr>
            <a:spLocks noGrp="1"/>
          </p:cNvSpPr>
          <p:nvPr>
            <p:ph type="title"/>
          </p:nvPr>
        </p:nvSpPr>
        <p:spPr>
          <a:solidFill>
            <a:srgbClr val="C00000"/>
          </a:solidFill>
          <a:ln>
            <a:solidFill>
              <a:schemeClr val="tx1"/>
            </a:solidFill>
            <a:prstDash val="lgDashDot"/>
          </a:ln>
          <a:scene3d>
            <a:camera prst="orthographicFront"/>
            <a:lightRig rig="threePt" dir="t"/>
          </a:scene3d>
          <a:sp3d>
            <a:bevelT prst="convex"/>
          </a:sp3d>
        </p:spPr>
        <p:txBody>
          <a:bodyPr rtlCol="1">
            <a:normAutofit fontScale="90000"/>
          </a:bodyPr>
          <a:lstStyle/>
          <a:p>
            <a:pPr eaLnBrk="1" fontAlgn="auto" hangingPunct="1">
              <a:spcAft>
                <a:spcPts val="0"/>
              </a:spcAft>
              <a:defRPr/>
            </a:pPr>
            <a:r>
              <a:rPr lang="fa-IR" sz="4000" b="1" dirty="0" smtClean="0"/>
              <a:t>نقطه تصمیم </a:t>
            </a:r>
            <a:r>
              <a:rPr lang="en-US" sz="4000" b="1" dirty="0" smtClean="0"/>
              <a:t>A</a:t>
            </a:r>
            <a:r>
              <a:rPr lang="fa-IR" sz="4000" b="1" dirty="0" smtClean="0"/>
              <a:t> : آیا این بیمار در حال مرگ است؟ </a:t>
            </a:r>
            <a:r>
              <a:rPr lang="fa-IR" b="1" dirty="0" smtClean="0"/>
              <a:t/>
            </a:r>
            <a:br>
              <a:rPr lang="fa-IR" b="1" dirty="0" smtClean="0"/>
            </a:br>
            <a:endParaRPr lang="fa-IR" dirty="0"/>
          </a:p>
        </p:txBody>
      </p:sp>
    </p:spTree>
  </p:cSld>
  <p:clrMapOvr>
    <a:masterClrMapping/>
  </p:clrMapOvr>
  <p:transition spd="slow">
    <p:push dir="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1155</TotalTime>
  <Words>2606</Words>
  <Application>Microsoft Office PowerPoint</Application>
  <PresentationFormat>On-screen Show (4:3)</PresentationFormat>
  <Paragraphs>173</Paragraphs>
  <Slides>43</Slides>
  <Notes>1</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کارگاه تریاژ ESI</vt:lpstr>
      <vt:lpstr>معیار شدت اورژانس مفاهیم – اصول اولیه</vt:lpstr>
      <vt:lpstr>Slide 3</vt:lpstr>
      <vt:lpstr>Slide 4</vt:lpstr>
      <vt:lpstr>Slide 5</vt:lpstr>
      <vt:lpstr>چهار سوال اساسی </vt:lpstr>
      <vt:lpstr>نقطه تصمیم A : آیا این بیمار در حال مرگ است؟  </vt:lpstr>
      <vt:lpstr>نقطه تصمیم A : آیا این بیمار در حال مرگ است؟  </vt:lpstr>
      <vt:lpstr>نقطه تصمیم A : آیا این بیمار در حال مرگ است؟  </vt:lpstr>
      <vt:lpstr>Slide 10</vt:lpstr>
      <vt:lpstr>Slide 11</vt:lpstr>
      <vt:lpstr>نقطه تصمیم A : آیا این بیمار در حال مرگ است؟  </vt:lpstr>
      <vt:lpstr>نقطه تصمیم A : آیا این بیمار در حال مرگ است؟  </vt:lpstr>
      <vt:lpstr>نقطه تصمیم A : آیا این بیمار در حال مرگ است؟  </vt:lpstr>
      <vt:lpstr>Slide 15</vt:lpstr>
      <vt:lpstr>Slide 16</vt:lpstr>
      <vt:lpstr>Slide 17</vt:lpstr>
      <vt:lpstr>نمونه هایی از سطح اول ESI:</vt:lpstr>
      <vt:lpstr> نقطه تصمیم B: آیا بیمار باید منتظر بماند؟ </vt:lpstr>
      <vt:lpstr>Slide 20</vt:lpstr>
      <vt:lpstr> نقطه تصمیم B: آیا بیمار باید منتظر بماند؟ </vt:lpstr>
      <vt:lpstr> نقطه تصمیم B: آیا بیمار باید منتظر بماند؟ </vt:lpstr>
      <vt:lpstr> نمونه هایی از وضعیت های در معرض خطر </vt:lpstr>
      <vt:lpstr>آیا بیمار سردرگم و حواس پرت، بی حال یا خموده و درمانده است؟  </vt:lpstr>
      <vt:lpstr>آیا این بیمار درد و رنج شدید دارد؟  </vt:lpstr>
      <vt:lpstr>Visual analogue scale </vt:lpstr>
      <vt:lpstr>Slide 27</vt:lpstr>
      <vt:lpstr>Slide 28</vt:lpstr>
      <vt:lpstr>Slide 29</vt:lpstr>
      <vt:lpstr>نقطه تصمیم C : نیاز به منابع </vt:lpstr>
      <vt:lpstr>Slide 31</vt:lpstr>
      <vt:lpstr>Slide 32</vt:lpstr>
      <vt:lpstr>Slide 33</vt:lpstr>
      <vt:lpstr>Slide 34</vt:lpstr>
      <vt:lpstr>Slide 35</vt:lpstr>
      <vt:lpstr>نقطه تصمیم D: علائم حیاتی بیماران  </vt:lpstr>
      <vt:lpstr>Slide 37</vt:lpstr>
      <vt:lpstr>Slide 38</vt:lpstr>
      <vt:lpstr>آیا مدت زمان لازم تا درمان روی اولویت بندی تریاژ ESI تأثیر می گذارد؟  </vt:lpstr>
      <vt:lpstr>Slide 40</vt:lpstr>
      <vt:lpstr>Slide 41</vt:lpstr>
      <vt:lpstr>Slide 42</vt:lpstr>
      <vt:lpstr>Slide 43</vt:lpstr>
    </vt:vector>
  </TitlesOfParts>
  <Company>non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شاخص شدت اورژانس مفاهیم – اصول اولیه</dc:title>
  <dc:creator>reza</dc:creator>
  <cp:lastModifiedBy>pars rayaneh</cp:lastModifiedBy>
  <cp:revision>17</cp:revision>
  <dcterms:created xsi:type="dcterms:W3CDTF">2009-11-29T04:50:42Z</dcterms:created>
  <dcterms:modified xsi:type="dcterms:W3CDTF">2019-07-12T19:53:35Z</dcterms:modified>
</cp:coreProperties>
</file>